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448" r:id="rId2"/>
    <p:sldId id="624" r:id="rId3"/>
    <p:sldId id="625" r:id="rId4"/>
    <p:sldId id="626" r:id="rId5"/>
    <p:sldId id="627" r:id="rId6"/>
    <p:sldId id="629" r:id="rId7"/>
    <p:sldId id="628" r:id="rId8"/>
    <p:sldId id="630" r:id="rId9"/>
    <p:sldId id="631" r:id="rId10"/>
    <p:sldId id="632" r:id="rId11"/>
    <p:sldId id="633" r:id="rId12"/>
    <p:sldId id="634" r:id="rId13"/>
    <p:sldId id="636" r:id="rId14"/>
    <p:sldId id="635" r:id="rId15"/>
    <p:sldId id="637" r:id="rId16"/>
    <p:sldId id="640" r:id="rId17"/>
    <p:sldId id="638" r:id="rId18"/>
    <p:sldId id="639" r:id="rId19"/>
    <p:sldId id="641" r:id="rId20"/>
  </p:sldIdLst>
  <p:sldSz cx="13004800" cy="9753600"/>
  <p:notesSz cx="6858000" cy="9144000"/>
  <p:defaultTextStyle>
    <a:lvl1pPr algn="ctr" defTabSz="584200">
      <a:defRPr sz="3600">
        <a:latin typeface="+mn-lt"/>
        <a:ea typeface="+mn-ea"/>
        <a:cs typeface="+mn-cs"/>
        <a:sym typeface="Helvetica"/>
      </a:defRPr>
    </a:lvl1pPr>
    <a:lvl2pPr algn="ctr" defTabSz="584200">
      <a:defRPr sz="3600">
        <a:latin typeface="+mn-lt"/>
        <a:ea typeface="+mn-ea"/>
        <a:cs typeface="+mn-cs"/>
        <a:sym typeface="Helvetica"/>
      </a:defRPr>
    </a:lvl2pPr>
    <a:lvl3pPr algn="ctr" defTabSz="584200">
      <a:defRPr sz="3600">
        <a:latin typeface="+mn-lt"/>
        <a:ea typeface="+mn-ea"/>
        <a:cs typeface="+mn-cs"/>
        <a:sym typeface="Helvetica"/>
      </a:defRPr>
    </a:lvl3pPr>
    <a:lvl4pPr algn="ctr" defTabSz="584200">
      <a:defRPr sz="3600">
        <a:latin typeface="+mn-lt"/>
        <a:ea typeface="+mn-ea"/>
        <a:cs typeface="+mn-cs"/>
        <a:sym typeface="Helvetica"/>
      </a:defRPr>
    </a:lvl4pPr>
    <a:lvl5pPr algn="ctr" defTabSz="584200">
      <a:defRPr sz="3600">
        <a:latin typeface="+mn-lt"/>
        <a:ea typeface="+mn-ea"/>
        <a:cs typeface="+mn-cs"/>
        <a:sym typeface="Helvetica"/>
      </a:defRPr>
    </a:lvl5pPr>
    <a:lvl6pPr algn="ctr" defTabSz="584200">
      <a:defRPr sz="3600">
        <a:latin typeface="+mn-lt"/>
        <a:ea typeface="+mn-ea"/>
        <a:cs typeface="+mn-cs"/>
        <a:sym typeface="Helvetica"/>
      </a:defRPr>
    </a:lvl6pPr>
    <a:lvl7pPr algn="ctr" defTabSz="584200">
      <a:defRPr sz="3600">
        <a:latin typeface="+mn-lt"/>
        <a:ea typeface="+mn-ea"/>
        <a:cs typeface="+mn-cs"/>
        <a:sym typeface="Helvetica"/>
      </a:defRPr>
    </a:lvl7pPr>
    <a:lvl8pPr algn="ctr" defTabSz="584200">
      <a:defRPr sz="3600">
        <a:latin typeface="+mn-lt"/>
        <a:ea typeface="+mn-ea"/>
        <a:cs typeface="+mn-cs"/>
        <a:sym typeface="Helvetica"/>
      </a:defRPr>
    </a:lvl8pPr>
    <a:lvl9pPr algn="ctr" defTabSz="584200">
      <a:defRPr sz="3600">
        <a:latin typeface="+mn-lt"/>
        <a:ea typeface="+mn-ea"/>
        <a:cs typeface="+mn-cs"/>
        <a:sym typeface="Helvetica"/>
      </a:defRPr>
    </a:lvl9pPr>
  </p:defaultTextStyle>
  <p:extLst>
    <p:ext uri="{EFAFB233-063F-42B5-8137-9DF3F51BA10A}">
      <p15:sldGuideLst xmlns=""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8B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7" autoAdjust="0"/>
    <p:restoredTop sz="93837" autoAdjust="0"/>
  </p:normalViewPr>
  <p:slideViewPr>
    <p:cSldViewPr snapToGrid="0">
      <p:cViewPr varScale="1">
        <p:scale>
          <a:sx n="52" d="100"/>
          <a:sy n="52" d="100"/>
        </p:scale>
        <p:origin x="-1416" y="-10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325131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839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tiff"/><Relationship Id="rId5"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7" name="Content Placeholder 6"/>
          <p:cNvSpPr>
            <a:spLocks noGrp="1"/>
          </p:cNvSpPr>
          <p:nvPr>
            <p:ph sz="quarter" idx="11"/>
          </p:nvPr>
        </p:nvSpPr>
        <p:spPr>
          <a:xfrm>
            <a:off x="448201" y="1905025"/>
            <a:ext cx="12176096" cy="69103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pic>
        <p:nvPicPr>
          <p:cNvPr id="4" name="Picture 3" descr="AHC Logo 08 - w-slogan - Blue - Print.tif"/>
          <p:cNvPicPr>
            <a:picLocks noChangeAspect="1"/>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5874298" y="285301"/>
            <a:ext cx="2743200" cy="1072896"/>
          </a:xfrm>
          <a:prstGeom prst="rect">
            <a:avLst/>
          </a:prstGeom>
          <a:ln>
            <a:solidFill>
              <a:schemeClr val="tx1"/>
            </a:solidFill>
          </a:ln>
        </p:spPr>
      </p:pic>
      <p:pic>
        <p:nvPicPr>
          <p:cNvPr id="8" name="Picture 7" descr="CE Logo.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76671" y="0"/>
            <a:ext cx="1501003" cy="1566581"/>
          </a:xfrm>
          <a:prstGeom prst="rect">
            <a:avLst/>
          </a:prstGeom>
        </p:spPr>
      </p:pic>
    </p:spTree>
    <p:extLst>
      <p:ext uri="{BB962C8B-B14F-4D97-AF65-F5344CB8AC3E}">
        <p14:creationId xmlns:p14="http://schemas.microsoft.com/office/powerpoint/2010/main" val="117702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0713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pPr/>
              <a:t>‹#›</a:t>
            </a:fld>
            <a:endParaRPr lang="en-US" dirty="0"/>
          </a:p>
        </p:txBody>
      </p:sp>
    </p:spTree>
    <p:extLst>
      <p:ext uri="{BB962C8B-B14F-4D97-AF65-F5344CB8AC3E}">
        <p14:creationId xmlns:p14="http://schemas.microsoft.com/office/powerpoint/2010/main" val="393574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2188" y="3108960"/>
            <a:ext cx="9253538" cy="2432304"/>
          </a:xfrm>
          <a:prstGeom prst="rect">
            <a:avLst/>
          </a:prstGeom>
        </p:spPr>
        <p:txBody>
          <a:bodyPr/>
          <a:lstStyle>
            <a:lvl1pPr>
              <a:defRPr sz="4800" b="1">
                <a:solidFill>
                  <a:schemeClr val="bg1"/>
                </a:solidFill>
              </a:defRPr>
            </a:lvl1pPr>
            <a:lvl2pPr>
              <a:defRPr sz="3600" b="1"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style</a:t>
            </a:r>
          </a:p>
        </p:txBody>
      </p:sp>
      <p:sp>
        <p:nvSpPr>
          <p:cNvPr id="7" name="Slide Number Placeholder 6"/>
          <p:cNvSpPr>
            <a:spLocks noGrp="1"/>
          </p:cNvSpPr>
          <p:nvPr>
            <p:ph type="sldNum" sz="quarter" idx="11"/>
          </p:nvPr>
        </p:nvSpPr>
        <p:spPr/>
        <p:txBody>
          <a:bodyPr/>
          <a:lstStyle/>
          <a:p>
            <a:fld id="{34361B7A-31FA-4206-8E4E-60BFC11378D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150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5" y="1714955"/>
            <a:ext cx="2852864" cy="7100433"/>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474719" y="1905025"/>
            <a:ext cx="8887143" cy="6910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5560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27914" y="7790738"/>
            <a:ext cx="11996737" cy="1119685"/>
          </a:xfrm>
          <a:prstGeom prst="rect">
            <a:avLst/>
          </a:prstGeom>
        </p:spPr>
        <p:txBody>
          <a:bodyPr/>
          <a:lstStyle>
            <a:lvl1pPr>
              <a:defRPr sz="4800"/>
            </a:lvl1pPr>
          </a:lstStyle>
          <a:p>
            <a:pPr lvl="0"/>
            <a:r>
              <a:rPr lang="en-US" smtClean="0"/>
              <a:t>Click to edit Master text styles</a:t>
            </a:r>
          </a:p>
        </p:txBody>
      </p:sp>
      <p:sp>
        <p:nvSpPr>
          <p:cNvPr id="7" name="Content Placeholder 6"/>
          <p:cNvSpPr>
            <a:spLocks noGrp="1"/>
          </p:cNvSpPr>
          <p:nvPr>
            <p:ph sz="quarter" idx="11"/>
          </p:nvPr>
        </p:nvSpPr>
        <p:spPr>
          <a:xfrm>
            <a:off x="327913" y="1890489"/>
            <a:ext cx="11996738" cy="585273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2"/>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777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Photo - Horizontal">
    <p:spTree>
      <p:nvGrpSpPr>
        <p:cNvPr id="1" name=""/>
        <p:cNvGrpSpPr/>
        <p:nvPr/>
      </p:nvGrpSpPr>
      <p:grpSpPr>
        <a:xfrm>
          <a:off x="0" y="0"/>
          <a:ext cx="0" cy="0"/>
          <a:chOff x="0" y="0"/>
          <a:chExt cx="0" cy="0"/>
        </a:xfrm>
      </p:grpSpPr>
      <p:pic>
        <p:nvPicPr>
          <p:cNvPr id="5" name="image2.jpeg"/>
          <p:cNvPicPr/>
          <p:nvPr/>
        </p:nvPicPr>
        <p:blipFill>
          <a:blip r:embed="rId2" cstate="print">
            <a:extLst/>
          </a:blip>
          <a:stretch>
            <a:fillRect/>
          </a:stretch>
        </p:blipFill>
        <p:spPr>
          <a:xfrm>
            <a:off x="0" y="9005458"/>
            <a:ext cx="13004800" cy="751218"/>
          </a:xfrm>
          <a:prstGeom prst="rect">
            <a:avLst/>
          </a:prstGeom>
          <a:ln w="12700">
            <a:miter lim="400000"/>
          </a:ln>
        </p:spPr>
      </p:pic>
      <p:pic>
        <p:nvPicPr>
          <p:cNvPr id="6" name="image3.jpeg"/>
          <p:cNvPicPr/>
          <p:nvPr/>
        </p:nvPicPr>
        <p:blipFill>
          <a:blip r:embed="rId3" cstate="print">
            <a:extLst/>
          </a:blip>
          <a:stretch>
            <a:fillRect/>
          </a:stretch>
        </p:blipFill>
        <p:spPr>
          <a:xfrm>
            <a:off x="-3" y="-21622"/>
            <a:ext cx="13004805" cy="1736577"/>
          </a:xfrm>
          <a:prstGeom prst="rect">
            <a:avLst/>
          </a:prstGeom>
          <a:ln w="12700">
            <a:miter lim="400000"/>
          </a:ln>
        </p:spPr>
      </p:pic>
      <p:sp>
        <p:nvSpPr>
          <p:cNvPr id="3" name="Text Placeholder 2"/>
          <p:cNvSpPr>
            <a:spLocks noGrp="1"/>
          </p:cNvSpPr>
          <p:nvPr>
            <p:ph type="body" sz="quarter" idx="10"/>
          </p:nvPr>
        </p:nvSpPr>
        <p:spPr>
          <a:xfrm>
            <a:off x="365824" y="1714955"/>
            <a:ext cx="11996737" cy="1119685"/>
          </a:xfrm>
          <a:prstGeom prst="rect">
            <a:avLst/>
          </a:prstGeom>
        </p:spPr>
        <p:txBody>
          <a:bodyPr/>
          <a:lstStyle>
            <a:lvl1pPr>
              <a:defRPr sz="4800"/>
            </a:lvl1pPr>
          </a:lstStyle>
          <a:p>
            <a:pPr lvl="0"/>
            <a:r>
              <a:rPr lang="en-US" smtClean="0"/>
              <a:t>Click to edit Master text styles</a:t>
            </a:r>
          </a:p>
        </p:txBody>
      </p:sp>
      <p:sp>
        <p:nvSpPr>
          <p:cNvPr id="4" name="Content Placeholder 3"/>
          <p:cNvSpPr>
            <a:spLocks noGrp="1"/>
          </p:cNvSpPr>
          <p:nvPr>
            <p:ph sz="quarter" idx="11"/>
          </p:nvPr>
        </p:nvSpPr>
        <p:spPr>
          <a:xfrm>
            <a:off x="365125" y="2835275"/>
            <a:ext cx="6035675"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6381750" y="2835275"/>
            <a:ext cx="5980113" cy="6170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3"/>
          </p:nvPr>
        </p:nvSpPr>
        <p:spPr/>
        <p:txBody>
          <a:bodyPr/>
          <a:lstStyle>
            <a:lvl1pPr>
              <a:defRPr sz="1800">
                <a:solidFill>
                  <a:schemeClr val="bg1"/>
                </a:solidFill>
              </a:defRPr>
            </a:lvl1pPr>
          </a:lstStyle>
          <a:p>
            <a:fld id="{34361B7A-31FA-4206-8E4E-60BFC11378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68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tiff"/><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B86_PPT.jpg"/>
          <p:cNvPicPr/>
          <p:nvPr/>
        </p:nvPicPr>
        <p:blipFill>
          <a:blip r:embed="rId10" cstate="print">
            <a:extLst/>
          </a:blip>
          <a:stretch>
            <a:fillRect/>
          </a:stretch>
        </p:blipFill>
        <p:spPr>
          <a:xfrm>
            <a:off x="1625" y="0"/>
            <a:ext cx="13001550" cy="9753600"/>
          </a:xfrm>
          <a:prstGeom prst="rect">
            <a:avLst/>
          </a:prstGeom>
          <a:ln w="12700">
            <a:miter lim="400000"/>
          </a:ln>
        </p:spPr>
      </p:pic>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4361B7A-31FA-4206-8E4E-60BFC11378D7}" type="slidenum">
              <a:rPr lang="en-US" smtClean="0"/>
              <a:pPr/>
              <a:t>‹#›</a:t>
            </a:fld>
            <a:endParaRPr lang="en-US" dirty="0"/>
          </a:p>
        </p:txBody>
      </p:sp>
      <p:pic>
        <p:nvPicPr>
          <p:cNvPr id="4" name="Picture 3" descr="AHC Logo 08 - w-slogan - Blue - Print.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378523" y="733528"/>
            <a:ext cx="2743200" cy="1072896"/>
          </a:xfrm>
          <a:prstGeom prst="rect">
            <a:avLst/>
          </a:prstGeom>
        </p:spPr>
      </p:pic>
      <p:pic>
        <p:nvPicPr>
          <p:cNvPr id="5" name="Picture 4" descr="CE Logo.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59197" y="0"/>
            <a:ext cx="2409076" cy="21836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1" r:id="rId4"/>
    <p:sldLayoutId id="2147483660" r:id="rId5"/>
    <p:sldLayoutId id="2147483662" r:id="rId6"/>
    <p:sldLayoutId id="2147483663" r:id="rId7"/>
    <p:sldLayoutId id="2147483664"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584200" eaLnBrk="1" hangingPunct="1">
        <a:defRPr sz="8000">
          <a:latin typeface="Helvetica Light"/>
          <a:ea typeface="Helvetica Light"/>
          <a:cs typeface="Helvetica Light"/>
          <a:sym typeface="Helvetica Light"/>
        </a:defRPr>
      </a:lvl1pPr>
      <a:lvl2pPr algn="ctr" defTabSz="584200" eaLnBrk="1" hangingPunct="1">
        <a:defRPr sz="8000">
          <a:latin typeface="Helvetica Light"/>
          <a:ea typeface="Helvetica Light"/>
          <a:cs typeface="Helvetica Light"/>
          <a:sym typeface="Helvetica Light"/>
        </a:defRPr>
      </a:lvl2pPr>
      <a:lvl3pPr algn="ctr" defTabSz="584200" eaLnBrk="1" hangingPunct="1">
        <a:defRPr sz="8000">
          <a:latin typeface="Helvetica Light"/>
          <a:ea typeface="Helvetica Light"/>
          <a:cs typeface="Helvetica Light"/>
          <a:sym typeface="Helvetica Light"/>
        </a:defRPr>
      </a:lvl3pPr>
      <a:lvl4pPr algn="ctr" defTabSz="584200" eaLnBrk="1" hangingPunct="1">
        <a:defRPr sz="8000">
          <a:latin typeface="Helvetica Light"/>
          <a:ea typeface="Helvetica Light"/>
          <a:cs typeface="Helvetica Light"/>
          <a:sym typeface="Helvetica Light"/>
        </a:defRPr>
      </a:lvl4pPr>
      <a:lvl5pPr algn="ctr" defTabSz="584200" eaLnBrk="1" hangingPunct="1">
        <a:defRPr sz="8000">
          <a:latin typeface="Helvetica Light"/>
          <a:ea typeface="Helvetica Light"/>
          <a:cs typeface="Helvetica Light"/>
          <a:sym typeface="Helvetica Light"/>
        </a:defRPr>
      </a:lvl5pPr>
      <a:lvl6pPr algn="ctr" defTabSz="584200" eaLnBrk="1" hangingPunct="1">
        <a:defRPr sz="8000">
          <a:latin typeface="Helvetica Light"/>
          <a:ea typeface="Helvetica Light"/>
          <a:cs typeface="Helvetica Light"/>
          <a:sym typeface="Helvetica Light"/>
        </a:defRPr>
      </a:lvl6pPr>
      <a:lvl7pPr algn="ctr" defTabSz="584200" eaLnBrk="1" hangingPunct="1">
        <a:defRPr sz="8000">
          <a:latin typeface="Helvetica Light"/>
          <a:ea typeface="Helvetica Light"/>
          <a:cs typeface="Helvetica Light"/>
          <a:sym typeface="Helvetica Light"/>
        </a:defRPr>
      </a:lvl7pPr>
      <a:lvl8pPr algn="ctr" defTabSz="584200" eaLnBrk="1" hangingPunct="1">
        <a:defRPr sz="8000">
          <a:latin typeface="Helvetica Light"/>
          <a:ea typeface="Helvetica Light"/>
          <a:cs typeface="Helvetica Light"/>
          <a:sym typeface="Helvetica Light"/>
        </a:defRPr>
      </a:lvl8pPr>
      <a:lvl9pPr algn="ctr" defTabSz="584200" eaLnBrk="1" hangingPunct="1">
        <a:defRPr sz="8000">
          <a:latin typeface="Helvetica Light"/>
          <a:ea typeface="Helvetica Light"/>
          <a:cs typeface="Helvetica Light"/>
          <a:sym typeface="Helvetica Light"/>
        </a:defRPr>
      </a:lvl9pPr>
    </p:titleStyle>
    <p:bodyStyle>
      <a:lvl1pPr algn="ctr" defTabSz="584200" eaLnBrk="1" hangingPunct="1">
        <a:defRPr sz="3200">
          <a:latin typeface="Helvetica Light"/>
          <a:ea typeface="Helvetica Light"/>
          <a:cs typeface="Helvetica Light"/>
          <a:sym typeface="Helvetica Light"/>
        </a:defRPr>
      </a:lvl1pPr>
      <a:lvl2pPr algn="ctr" defTabSz="584200" eaLnBrk="1" hangingPunct="1">
        <a:defRPr sz="3200">
          <a:latin typeface="Helvetica Light"/>
          <a:ea typeface="Helvetica Light"/>
          <a:cs typeface="Helvetica Light"/>
          <a:sym typeface="Helvetica Light"/>
        </a:defRPr>
      </a:lvl2pPr>
      <a:lvl3pPr algn="ctr" defTabSz="584200" eaLnBrk="1" hangingPunct="1">
        <a:defRPr sz="3200">
          <a:latin typeface="Helvetica Light"/>
          <a:ea typeface="Helvetica Light"/>
          <a:cs typeface="Helvetica Light"/>
          <a:sym typeface="Helvetica Light"/>
        </a:defRPr>
      </a:lvl3pPr>
      <a:lvl4pPr algn="ctr" defTabSz="584200" eaLnBrk="1" hangingPunct="1">
        <a:defRPr sz="3200">
          <a:latin typeface="Helvetica Light"/>
          <a:ea typeface="Helvetica Light"/>
          <a:cs typeface="Helvetica Light"/>
          <a:sym typeface="Helvetica Light"/>
        </a:defRPr>
      </a:lvl4pPr>
      <a:lvl5pPr algn="ctr" defTabSz="584200" eaLnBrk="1" hangingPunct="1">
        <a:defRPr sz="3200">
          <a:latin typeface="Helvetica Light"/>
          <a:ea typeface="Helvetica Light"/>
          <a:cs typeface="Helvetica Light"/>
          <a:sym typeface="Helvetica Light"/>
        </a:defRPr>
      </a:lvl5pPr>
      <a:lvl6pPr algn="ctr" defTabSz="584200" eaLnBrk="1" hangingPunct="1">
        <a:defRPr sz="3200">
          <a:latin typeface="Helvetica Light"/>
          <a:ea typeface="Helvetica Light"/>
          <a:cs typeface="Helvetica Light"/>
          <a:sym typeface="Helvetica Light"/>
        </a:defRPr>
      </a:lvl6pPr>
      <a:lvl7pPr algn="ctr" defTabSz="584200" eaLnBrk="1" hangingPunct="1">
        <a:defRPr sz="3200">
          <a:latin typeface="Helvetica Light"/>
          <a:ea typeface="Helvetica Light"/>
          <a:cs typeface="Helvetica Light"/>
          <a:sym typeface="Helvetica Light"/>
        </a:defRPr>
      </a:lvl7pPr>
      <a:lvl8pPr algn="ctr" defTabSz="584200" eaLnBrk="1" hangingPunct="1">
        <a:defRPr sz="3200">
          <a:latin typeface="Helvetica Light"/>
          <a:ea typeface="Helvetica Light"/>
          <a:cs typeface="Helvetica Light"/>
          <a:sym typeface="Helvetica Light"/>
        </a:defRPr>
      </a:lvl8pPr>
      <a:lvl9pPr algn="ctr" defTabSz="584200" eaLnBrk="1" hangingPunct="1">
        <a:defRPr sz="3200">
          <a:latin typeface="Helvetica Light"/>
          <a:ea typeface="Helvetica Light"/>
          <a:cs typeface="Helvetica Light"/>
          <a:sym typeface="Helvetica Light"/>
        </a:defRPr>
      </a:lvl9pPr>
    </p:bodyStyle>
    <p:otherStyle>
      <a:lvl1pPr algn="r" defTabSz="584200" eaLnBrk="1" hangingPunct="1">
        <a:defRPr sz="1200">
          <a:solidFill>
            <a:schemeClr val="tx1"/>
          </a:solidFill>
          <a:latin typeface="+mn-lt"/>
          <a:ea typeface="+mn-ea"/>
          <a:cs typeface="+mn-cs"/>
          <a:sym typeface="Helvetica Light"/>
        </a:defRPr>
      </a:lvl1pPr>
      <a:lvl2pPr algn="r" defTabSz="584200" eaLnBrk="1" hangingPunct="1">
        <a:defRPr sz="1200">
          <a:solidFill>
            <a:schemeClr val="tx1"/>
          </a:solidFill>
          <a:latin typeface="+mn-lt"/>
          <a:ea typeface="+mn-ea"/>
          <a:cs typeface="+mn-cs"/>
          <a:sym typeface="Helvetica Light"/>
        </a:defRPr>
      </a:lvl2pPr>
      <a:lvl3pPr algn="r" defTabSz="584200" eaLnBrk="1" hangingPunct="1">
        <a:defRPr sz="1200">
          <a:solidFill>
            <a:schemeClr val="tx1"/>
          </a:solidFill>
          <a:latin typeface="+mn-lt"/>
          <a:ea typeface="+mn-ea"/>
          <a:cs typeface="+mn-cs"/>
          <a:sym typeface="Helvetica Light"/>
        </a:defRPr>
      </a:lvl3pPr>
      <a:lvl4pPr algn="r" defTabSz="584200" eaLnBrk="1" hangingPunct="1">
        <a:defRPr sz="1200">
          <a:solidFill>
            <a:schemeClr val="tx1"/>
          </a:solidFill>
          <a:latin typeface="+mn-lt"/>
          <a:ea typeface="+mn-ea"/>
          <a:cs typeface="+mn-cs"/>
          <a:sym typeface="Helvetica Light"/>
        </a:defRPr>
      </a:lvl4pPr>
      <a:lvl5pPr algn="r" defTabSz="584200" eaLnBrk="1" hangingPunct="1">
        <a:defRPr sz="1200">
          <a:solidFill>
            <a:schemeClr val="tx1"/>
          </a:solidFill>
          <a:latin typeface="+mn-lt"/>
          <a:ea typeface="+mn-ea"/>
          <a:cs typeface="+mn-cs"/>
          <a:sym typeface="Helvetica Light"/>
        </a:defRPr>
      </a:lvl5pPr>
      <a:lvl6pPr algn="r" defTabSz="584200" eaLnBrk="1" hangingPunct="1">
        <a:defRPr sz="1200">
          <a:solidFill>
            <a:schemeClr val="tx1"/>
          </a:solidFill>
          <a:latin typeface="+mn-lt"/>
          <a:ea typeface="+mn-ea"/>
          <a:cs typeface="+mn-cs"/>
          <a:sym typeface="Helvetica Light"/>
        </a:defRPr>
      </a:lvl6pPr>
      <a:lvl7pPr algn="r" defTabSz="584200" eaLnBrk="1" hangingPunct="1">
        <a:defRPr sz="1200">
          <a:solidFill>
            <a:schemeClr val="tx1"/>
          </a:solidFill>
          <a:latin typeface="+mn-lt"/>
          <a:ea typeface="+mn-ea"/>
          <a:cs typeface="+mn-cs"/>
          <a:sym typeface="Helvetica Light"/>
        </a:defRPr>
      </a:lvl7pPr>
      <a:lvl8pPr algn="r" defTabSz="584200" eaLnBrk="1" hangingPunct="1">
        <a:defRPr sz="1200">
          <a:solidFill>
            <a:schemeClr val="tx1"/>
          </a:solidFill>
          <a:latin typeface="+mn-lt"/>
          <a:ea typeface="+mn-ea"/>
          <a:cs typeface="+mn-cs"/>
          <a:sym typeface="Helvetica Light"/>
        </a:defRPr>
      </a:lvl8pPr>
      <a:lvl9pPr algn="r" defTabSz="584200" eaLnBrk="1" hangingPunct="1">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gelpi@hancockcolleg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411" y="2863151"/>
            <a:ext cx="12848389" cy="3785652"/>
          </a:xfrm>
          <a:prstGeom prst="rect">
            <a:avLst/>
          </a:prstGeom>
        </p:spPr>
        <p:txBody>
          <a:bodyPr wrap="square">
            <a:spAutoFit/>
          </a:bodyPr>
          <a:lstStyle/>
          <a:p>
            <a:r>
              <a:rPr lang="en-US" sz="6000" b="1" dirty="0">
                <a:ln>
                  <a:solidFill>
                    <a:srgbClr val="000000"/>
                  </a:solidFill>
                </a:ln>
                <a:solidFill>
                  <a:schemeClr val="bg1"/>
                </a:solidFill>
              </a:rPr>
              <a:t>Challenges and Opportunities </a:t>
            </a:r>
            <a:r>
              <a:rPr lang="en-US" sz="6000" b="1" dirty="0" smtClean="0">
                <a:ln>
                  <a:solidFill>
                    <a:srgbClr val="000000"/>
                  </a:solidFill>
                </a:ln>
                <a:solidFill>
                  <a:schemeClr val="bg1"/>
                </a:solidFill>
              </a:rPr>
              <a:t>for </a:t>
            </a:r>
            <a:r>
              <a:rPr lang="en-US" sz="6000" b="1" dirty="0">
                <a:ln>
                  <a:solidFill>
                    <a:srgbClr val="000000"/>
                  </a:solidFill>
                </a:ln>
                <a:solidFill>
                  <a:schemeClr val="bg1"/>
                </a:solidFill>
              </a:rPr>
              <a:t>Building </a:t>
            </a:r>
            <a:r>
              <a:rPr lang="en-US" sz="6000" b="1" dirty="0" smtClean="0">
                <a:ln>
                  <a:solidFill>
                    <a:srgbClr val="000000"/>
                  </a:solidFill>
                </a:ln>
                <a:solidFill>
                  <a:schemeClr val="bg1"/>
                </a:solidFill>
              </a:rPr>
              <a:t>Bridges Between </a:t>
            </a:r>
            <a:r>
              <a:rPr lang="en-US" sz="6000" b="1" dirty="0">
                <a:ln>
                  <a:solidFill>
                    <a:srgbClr val="000000"/>
                  </a:solidFill>
                </a:ln>
                <a:solidFill>
                  <a:schemeClr val="bg1"/>
                </a:solidFill>
              </a:rPr>
              <a:t>Community Colleges and Adult </a:t>
            </a:r>
            <a:r>
              <a:rPr lang="en-US" sz="6000" b="1" dirty="0" smtClean="0">
                <a:ln>
                  <a:solidFill>
                    <a:srgbClr val="000000"/>
                  </a:solidFill>
                </a:ln>
                <a:solidFill>
                  <a:schemeClr val="bg1"/>
                </a:solidFill>
              </a:rPr>
              <a:t>Schools (Part 2)</a:t>
            </a:r>
            <a:endParaRPr lang="en-US" sz="6000" b="1" dirty="0">
              <a:ln>
                <a:solidFill>
                  <a:srgbClr val="000000"/>
                </a:solidFill>
              </a:ln>
              <a:solidFill>
                <a:schemeClr val="bg1"/>
              </a:solidFill>
            </a:endParaRPr>
          </a:p>
        </p:txBody>
      </p:sp>
      <p:sp>
        <p:nvSpPr>
          <p:cNvPr id="2" name="TextBox 1"/>
          <p:cNvSpPr txBox="1"/>
          <p:nvPr/>
        </p:nvSpPr>
        <p:spPr>
          <a:xfrm>
            <a:off x="2383602" y="7976580"/>
            <a:ext cx="10269519"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sym typeface="Helvetica"/>
              </a:rPr>
              <a:t>Friday, May</a:t>
            </a:r>
            <a:r>
              <a:rPr kumimoji="0" lang="en-US" sz="2800" b="0" i="0" u="none" strike="noStrike" cap="none" spc="0" normalizeH="0" dirty="0" smtClean="0">
                <a:ln>
                  <a:noFill/>
                </a:ln>
                <a:solidFill>
                  <a:srgbClr val="000000"/>
                </a:solidFill>
                <a:effectLst/>
                <a:uFillTx/>
                <a:sym typeface="Helvetica"/>
              </a:rPr>
              <a:t> 4, 2018 </a:t>
            </a:r>
            <a:r>
              <a:rPr kumimoji="0" lang="mr-IN" sz="2800" b="0" i="0" u="none" strike="noStrike" cap="none" spc="0" normalizeH="0" dirty="0" smtClean="0">
                <a:ln>
                  <a:noFill/>
                </a:ln>
                <a:solidFill>
                  <a:srgbClr val="000000"/>
                </a:solidFill>
                <a:effectLst/>
                <a:uFillTx/>
                <a:sym typeface="Helvetica"/>
              </a:rPr>
              <a:t>–</a:t>
            </a:r>
            <a:r>
              <a:rPr kumimoji="0" lang="en-US" sz="2800" b="0" i="0" u="none" strike="noStrike" cap="none" spc="0" normalizeH="0" dirty="0" smtClean="0">
                <a:ln>
                  <a:noFill/>
                </a:ln>
                <a:solidFill>
                  <a:srgbClr val="000000"/>
                </a:solidFill>
                <a:effectLst/>
                <a:uFillTx/>
                <a:sym typeface="Helvetica"/>
              </a:rPr>
              <a:t> ASCCC Noncredit and Career Institute</a:t>
            </a:r>
            <a:endParaRPr kumimoji="0" lang="en-US" sz="2800" b="0" i="0" u="none" strike="noStrike" cap="none" spc="0" normalizeH="0" baseline="0" dirty="0" smtClean="0">
              <a:ln>
                <a:noFill/>
              </a:ln>
              <a:solidFill>
                <a:srgbClr val="000000"/>
              </a:solidFill>
              <a:effectLst/>
              <a:uFillTx/>
              <a:sym typeface="Helvetica"/>
            </a:endParaRPr>
          </a:p>
          <a:p>
            <a:pPr marL="0" marR="0" indent="0" algn="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sym typeface="Helvetica"/>
              </a:rPr>
              <a:t>Dr. Sofia</a:t>
            </a:r>
            <a:r>
              <a:rPr kumimoji="0" lang="en-US" sz="2800" b="0" i="0" u="none" strike="noStrike" cap="none" spc="0" normalizeH="0" dirty="0" smtClean="0">
                <a:ln>
                  <a:noFill/>
                </a:ln>
                <a:solidFill>
                  <a:srgbClr val="000000"/>
                </a:solidFill>
                <a:effectLst/>
                <a:uFillTx/>
                <a:sym typeface="Helvetica"/>
              </a:rPr>
              <a:t> Ramirez Gelpi, Hancock College</a:t>
            </a:r>
          </a:p>
          <a:p>
            <a:pPr marL="0" marR="0" indent="0" algn="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sym typeface="Helvetica"/>
              </a:rPr>
              <a:t>AEBG</a:t>
            </a:r>
            <a:r>
              <a:rPr kumimoji="0" lang="en-US" sz="2800" b="0" i="0" u="none" strike="noStrike" cap="none" spc="0" normalizeH="0" dirty="0" smtClean="0">
                <a:ln>
                  <a:noFill/>
                </a:ln>
                <a:solidFill>
                  <a:srgbClr val="000000"/>
                </a:solidFill>
                <a:effectLst/>
                <a:uFillTx/>
                <a:sym typeface="Helvetica"/>
              </a:rPr>
              <a:t> Project Director and Consortium Co-Lead</a:t>
            </a:r>
            <a:endParaRPr kumimoji="0" lang="en-US" sz="2800" b="0"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35083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48201" y="1777822"/>
            <a:ext cx="12176096" cy="7208970"/>
          </a:xfrm>
        </p:spPr>
        <p:txBody>
          <a:bodyPr/>
          <a:lstStyle/>
          <a:p>
            <a:endParaRPr lang="en-US" sz="1000" dirty="0" smtClean="0"/>
          </a:p>
          <a:p>
            <a:r>
              <a:rPr lang="en-US" sz="4800" b="1" cap="all" dirty="0" smtClean="0">
                <a:latin typeface="Chalkduster"/>
                <a:cs typeface="Chalkduster"/>
              </a:rPr>
              <a:t>Work smart, not hard</a:t>
            </a:r>
          </a:p>
          <a:p>
            <a:endParaRPr lang="en-US" dirty="0"/>
          </a:p>
          <a:p>
            <a:r>
              <a:rPr lang="en-US" sz="3600" dirty="0" smtClean="0"/>
              <a:t>If your partner already offers CTE programs, find synergy points.</a:t>
            </a:r>
          </a:p>
          <a:p>
            <a:endParaRPr lang="en-US" sz="800" dirty="0" smtClean="0"/>
          </a:p>
          <a:p>
            <a:endParaRPr lang="en-US" sz="800" dirty="0"/>
          </a:p>
          <a:p>
            <a:r>
              <a:rPr lang="en-US" sz="3600" dirty="0" smtClean="0"/>
              <a:t>CTE programs require expensive equipment, specific supplies, meet ratios, address external accreditation</a:t>
            </a:r>
            <a:r>
              <a:rPr lang="mr-IN" sz="3600" dirty="0" smtClean="0"/>
              <a:t>…</a:t>
            </a:r>
            <a:endParaRPr lang="en-US" sz="3600" dirty="0" smtClean="0"/>
          </a:p>
          <a:p>
            <a:endParaRPr lang="en-US" sz="3600" dirty="0"/>
          </a:p>
          <a:p>
            <a:r>
              <a:rPr lang="en-US" sz="3600" dirty="0" smtClean="0"/>
              <a:t>Consider adult </a:t>
            </a:r>
            <a:r>
              <a:rPr lang="en-US" sz="3600" dirty="0" err="1" smtClean="0"/>
              <a:t>ed</a:t>
            </a:r>
            <a:r>
              <a:rPr lang="en-US" sz="3600" dirty="0" smtClean="0"/>
              <a:t>/noncredit-to-credit pathways for CTE.</a:t>
            </a:r>
          </a:p>
          <a:p>
            <a:r>
              <a:rPr lang="en-US" sz="3600" dirty="0" smtClean="0"/>
              <a:t>Consider building basic skills and ESL support courses for this set of students (</a:t>
            </a:r>
            <a:r>
              <a:rPr lang="en-US" sz="3600" dirty="0" err="1" smtClean="0"/>
              <a:t>iBest</a:t>
            </a:r>
            <a:r>
              <a:rPr lang="en-US" sz="3600" dirty="0" smtClean="0"/>
              <a:t> model).</a:t>
            </a:r>
          </a:p>
          <a:p>
            <a:r>
              <a:rPr lang="en-US" sz="3600" dirty="0" smtClean="0"/>
              <a:t>Strengthen your college preparation support courses.</a:t>
            </a:r>
            <a:endParaRPr lang="en-US" sz="3600" dirty="0"/>
          </a:p>
        </p:txBody>
      </p:sp>
    </p:spTree>
    <p:extLst>
      <p:ext uri="{BB962C8B-B14F-4D97-AF65-F5344CB8AC3E}">
        <p14:creationId xmlns:p14="http://schemas.microsoft.com/office/powerpoint/2010/main" val="117761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48201" y="1738749"/>
            <a:ext cx="12176096" cy="7076639"/>
          </a:xfrm>
        </p:spPr>
        <p:txBody>
          <a:bodyPr/>
          <a:lstStyle/>
          <a:p>
            <a:r>
              <a:rPr lang="en-US" sz="6600" b="1" cap="all" dirty="0" smtClean="0">
                <a:latin typeface="Herculanum"/>
                <a:cs typeface="Herculanum"/>
              </a:rPr>
              <a:t>Share  your  data</a:t>
            </a:r>
          </a:p>
          <a:p>
            <a:endParaRPr lang="en-US" sz="1200" dirty="0"/>
          </a:p>
          <a:p>
            <a:r>
              <a:rPr lang="en-US" sz="3600" dirty="0" smtClean="0"/>
              <a:t>Adult Ed schools and Community Colleges have different data collecting systems and requirements</a:t>
            </a:r>
          </a:p>
          <a:p>
            <a:r>
              <a:rPr lang="en-US" sz="3600" dirty="0" smtClean="0"/>
              <a:t>BUT</a:t>
            </a:r>
            <a:r>
              <a:rPr lang="mr-IN" sz="3600" dirty="0" smtClean="0"/>
              <a:t>…</a:t>
            </a:r>
            <a:endParaRPr lang="en-US" sz="3600" dirty="0" smtClean="0"/>
          </a:p>
          <a:p>
            <a:endParaRPr lang="en-US" sz="3600" dirty="0"/>
          </a:p>
        </p:txBody>
      </p:sp>
      <p:pic>
        <p:nvPicPr>
          <p:cNvPr id="3" name="Picture 2" descr="data sharing image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91079"/>
            <a:ext cx="13004799" cy="5162521"/>
          </a:xfrm>
          <a:prstGeom prst="rect">
            <a:avLst/>
          </a:prstGeom>
        </p:spPr>
      </p:pic>
    </p:spTree>
    <p:extLst>
      <p:ext uri="{BB962C8B-B14F-4D97-AF65-F5344CB8AC3E}">
        <p14:creationId xmlns:p14="http://schemas.microsoft.com/office/powerpoint/2010/main" val="172030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ta sharing image.jpeg"/>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2086" r="5977"/>
          <a:stretch/>
        </p:blipFill>
        <p:spPr>
          <a:xfrm>
            <a:off x="234453" y="1832778"/>
            <a:ext cx="5568253" cy="4692414"/>
          </a:xfrm>
        </p:spPr>
      </p:pic>
      <p:sp>
        <p:nvSpPr>
          <p:cNvPr id="3" name="Rectangle 2"/>
          <p:cNvSpPr/>
          <p:nvPr/>
        </p:nvSpPr>
        <p:spPr>
          <a:xfrm>
            <a:off x="4376451" y="3077933"/>
            <a:ext cx="8303534" cy="5570756"/>
          </a:xfrm>
          <a:prstGeom prst="rect">
            <a:avLst/>
          </a:prstGeom>
        </p:spPr>
        <p:txBody>
          <a:bodyPr wrap="square">
            <a:spAutoFit/>
          </a:bodyPr>
          <a:lstStyle/>
          <a:p>
            <a:r>
              <a:rPr lang="en-US" sz="4000" dirty="0"/>
              <a:t>It is possible to share data.</a:t>
            </a:r>
          </a:p>
          <a:p>
            <a:endParaRPr lang="en-US" sz="1400" dirty="0" smtClean="0"/>
          </a:p>
          <a:p>
            <a:endParaRPr lang="en-US" sz="1400" dirty="0"/>
          </a:p>
          <a:p>
            <a:r>
              <a:rPr lang="en-US" sz="4000" dirty="0"/>
              <a:t>Meet, </a:t>
            </a:r>
            <a:r>
              <a:rPr lang="en-US" sz="4000" dirty="0" smtClean="0"/>
              <a:t>identify, discuss</a:t>
            </a:r>
            <a:r>
              <a:rPr lang="en-US" sz="4000" dirty="0"/>
              <a:t>, </a:t>
            </a:r>
            <a:r>
              <a:rPr lang="en-US" sz="4000" dirty="0" smtClean="0"/>
              <a:t>and analyze your data together, and on a regular basis.</a:t>
            </a:r>
          </a:p>
          <a:p>
            <a:endParaRPr lang="en-US" sz="1400" dirty="0" smtClean="0"/>
          </a:p>
          <a:p>
            <a:endParaRPr lang="en-US" sz="1400" dirty="0"/>
          </a:p>
          <a:p>
            <a:r>
              <a:rPr lang="en-US" sz="4000" dirty="0" smtClean="0"/>
              <a:t>Work together to strengthen your data.</a:t>
            </a:r>
          </a:p>
          <a:p>
            <a:endParaRPr lang="en-US" sz="1000" dirty="0" smtClean="0"/>
          </a:p>
          <a:p>
            <a:endParaRPr lang="en-US" sz="1000" dirty="0"/>
          </a:p>
          <a:p>
            <a:r>
              <a:rPr lang="en-US" sz="4000" dirty="0" smtClean="0"/>
              <a:t>Develop </a:t>
            </a:r>
            <a:r>
              <a:rPr lang="en-US" sz="4000" dirty="0"/>
              <a:t>data-sharing agreements.</a:t>
            </a:r>
          </a:p>
        </p:txBody>
      </p:sp>
    </p:spTree>
    <p:extLst>
      <p:ext uri="{BB962C8B-B14F-4D97-AF65-F5344CB8AC3E}">
        <p14:creationId xmlns:p14="http://schemas.microsoft.com/office/powerpoint/2010/main" val="164384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403141" y="1905025"/>
            <a:ext cx="8049543" cy="6910363"/>
          </a:xfrm>
        </p:spPr>
        <p:txBody>
          <a:bodyPr/>
          <a:lstStyle/>
          <a:p>
            <a:endParaRPr lang="en-US" dirty="0" smtClean="0"/>
          </a:p>
          <a:p>
            <a:r>
              <a:rPr lang="en-US" sz="4800" dirty="0" smtClean="0"/>
              <a:t>And if you thought I was </a:t>
            </a:r>
            <a:r>
              <a:rPr lang="en-US" sz="4800" b="1" u="sng" dirty="0" smtClean="0"/>
              <a:t>not</a:t>
            </a:r>
            <a:r>
              <a:rPr lang="en-US" sz="4800" dirty="0" smtClean="0"/>
              <a:t> going to talk about it</a:t>
            </a:r>
            <a:r>
              <a:rPr lang="mr-IN" sz="4800" dirty="0" smtClean="0"/>
              <a:t>…</a:t>
            </a:r>
            <a:endParaRPr lang="en-US" sz="4800" dirty="0" smtClean="0"/>
          </a:p>
          <a:p>
            <a:endParaRPr lang="en-US" sz="4800" dirty="0"/>
          </a:p>
          <a:p>
            <a:endParaRPr lang="en-US" sz="4800" dirty="0"/>
          </a:p>
        </p:txBody>
      </p:sp>
      <p:pic>
        <p:nvPicPr>
          <p:cNvPr id="3" name="Picture 2" descr="worr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046" y="4708185"/>
            <a:ext cx="2960008" cy="2960008"/>
          </a:xfrm>
          <a:prstGeom prst="rect">
            <a:avLst/>
          </a:prstGeom>
        </p:spPr>
      </p:pic>
    </p:spTree>
    <p:extLst>
      <p:ext uri="{BB962C8B-B14F-4D97-AF65-F5344CB8AC3E}">
        <p14:creationId xmlns:p14="http://schemas.microsoft.com/office/powerpoint/2010/main" val="371507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lephantin the room.jpeg"/>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470" r="-454" b="1195"/>
          <a:stretch/>
        </p:blipFill>
        <p:spPr>
          <a:xfrm>
            <a:off x="801047" y="1905025"/>
            <a:ext cx="11312344" cy="7101304"/>
          </a:xfrm>
        </p:spPr>
      </p:pic>
    </p:spTree>
    <p:extLst>
      <p:ext uri="{BB962C8B-B14F-4D97-AF65-F5344CB8AC3E}">
        <p14:creationId xmlns:p14="http://schemas.microsoft.com/office/powerpoint/2010/main" val="41368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Never ignore </a:t>
            </a:r>
            <a:r>
              <a:rPr lang="en-US" sz="4000" b="1" dirty="0" smtClean="0">
                <a:latin typeface="Lucida Calligraphy"/>
                <a:cs typeface="Lucida Calligraphy"/>
              </a:rPr>
              <a:t>the elephant </a:t>
            </a:r>
            <a:r>
              <a:rPr lang="en-US" dirty="0" smtClean="0"/>
              <a:t>in the room.</a:t>
            </a:r>
          </a:p>
          <a:p>
            <a:endParaRPr lang="en-US" sz="1600" dirty="0" smtClean="0"/>
          </a:p>
          <a:p>
            <a:r>
              <a:rPr lang="en-US" dirty="0" smtClean="0"/>
              <a:t>NOT talking about the elephant doesn’t make it go away.</a:t>
            </a:r>
          </a:p>
          <a:p>
            <a:endParaRPr lang="en-US" sz="1600" dirty="0"/>
          </a:p>
          <a:p>
            <a:endParaRPr lang="en-US" dirty="0" smtClean="0"/>
          </a:p>
          <a:p>
            <a:r>
              <a:rPr lang="en-US" sz="3600" dirty="0" smtClean="0">
                <a:latin typeface="Chalkduster"/>
                <a:cs typeface="Chalkduster"/>
              </a:rPr>
              <a:t>What brings an elephant into the room?</a:t>
            </a:r>
          </a:p>
          <a:p>
            <a:endParaRPr lang="en-US" dirty="0"/>
          </a:p>
          <a:p>
            <a:r>
              <a:rPr lang="en-US" dirty="0" smtClean="0"/>
              <a:t>Distrust, Inequity, Partiality, Favoritism, Unhealthy Competition, Loss of Focus, Loss of Vision, Misinformed Mission Statement, Lack of a Service Mentality, No Longer Student-Centered, Fear, Potential Loss of AEBG funding</a:t>
            </a:r>
            <a:r>
              <a:rPr lang="mr-IN" dirty="0" smtClean="0"/>
              <a:t>…</a:t>
            </a:r>
            <a:endParaRPr lang="en-US" dirty="0" smtClean="0"/>
          </a:p>
          <a:p>
            <a:endParaRPr lang="en-US" sz="4000" dirty="0"/>
          </a:p>
          <a:p>
            <a:r>
              <a:rPr lang="en-US" b="1" dirty="0" smtClean="0">
                <a:cs typeface="Baskerville Old Face"/>
              </a:rPr>
              <a:t>If you have an elephant, big or small, what do you think brought yours in? Why? Talk </a:t>
            </a:r>
            <a:r>
              <a:rPr lang="en-US" b="1" smtClean="0">
                <a:cs typeface="Baskerville Old Face"/>
              </a:rPr>
              <a:t>about it!</a:t>
            </a:r>
            <a:endParaRPr lang="en-US" b="1" dirty="0">
              <a:cs typeface="Baskerville Old Face"/>
            </a:endParaRPr>
          </a:p>
        </p:txBody>
      </p:sp>
    </p:spTree>
    <p:extLst>
      <p:ext uri="{BB962C8B-B14F-4D97-AF65-F5344CB8AC3E}">
        <p14:creationId xmlns:p14="http://schemas.microsoft.com/office/powerpoint/2010/main" val="13405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uru on the mountain.jpeg"/>
          <p:cNvPicPr>
            <a:picLocks noChangeAspect="1"/>
          </p:cNvPicPr>
          <p:nvPr/>
        </p:nvPicPr>
        <p:blipFill rotWithShape="1">
          <a:blip r:embed="rId2">
            <a:alphaModFix amt="48000"/>
            <a:extLst>
              <a:ext uri="{28A0092B-C50C-407E-A947-70E740481C1C}">
                <a14:useLocalDpi xmlns:a14="http://schemas.microsoft.com/office/drawing/2010/main" val="0"/>
              </a:ext>
            </a:extLst>
          </a:blip>
          <a:srcRect l="1503"/>
          <a:stretch/>
        </p:blipFill>
        <p:spPr>
          <a:xfrm>
            <a:off x="0" y="1738750"/>
            <a:ext cx="13004799" cy="7248042"/>
          </a:xfrm>
          <a:prstGeom prst="rect">
            <a:avLst/>
          </a:prstGeom>
        </p:spPr>
      </p:pic>
      <p:sp>
        <p:nvSpPr>
          <p:cNvPr id="2" name="Content Placeholder 1"/>
          <p:cNvSpPr>
            <a:spLocks noGrp="1"/>
          </p:cNvSpPr>
          <p:nvPr>
            <p:ph sz="quarter" idx="11"/>
          </p:nvPr>
        </p:nvSpPr>
        <p:spPr>
          <a:xfrm>
            <a:off x="0" y="2207625"/>
            <a:ext cx="13004800" cy="6607763"/>
          </a:xfrm>
        </p:spPr>
        <p:txBody>
          <a:bodyPr/>
          <a:lstStyle/>
          <a:p>
            <a:r>
              <a:rPr lang="en-US" sz="4000" dirty="0" smtClean="0">
                <a:latin typeface="Apple Casual"/>
                <a:cs typeface="Apple Casual"/>
              </a:rPr>
              <a:t>Challenges, like outcomes, are ways to improve the system. These are opportunities that serve to make things better, that get us to deepen our understanding, that help us build trust and synergy, that allows us to stop and breathe.</a:t>
            </a:r>
          </a:p>
          <a:p>
            <a:endParaRPr lang="en-US" sz="4000" dirty="0">
              <a:latin typeface="Apple Casual"/>
              <a:cs typeface="Apple Casual"/>
            </a:endParaRPr>
          </a:p>
          <a:p>
            <a:r>
              <a:rPr lang="en-US" sz="4400" dirty="0" smtClean="0">
                <a:latin typeface="Apple Casual"/>
                <a:cs typeface="Apple Casual"/>
              </a:rPr>
              <a:t>Don’t run away from challenges.</a:t>
            </a:r>
          </a:p>
          <a:p>
            <a:endParaRPr lang="en-US" sz="4000" dirty="0" smtClean="0">
              <a:latin typeface="Apple Casual"/>
              <a:cs typeface="Apple Casual"/>
            </a:endParaRPr>
          </a:p>
          <a:p>
            <a:r>
              <a:rPr lang="en-US" sz="4400" dirty="0" smtClean="0">
                <a:latin typeface="Apple Casual"/>
                <a:cs typeface="Apple Casual"/>
              </a:rPr>
              <a:t>Embrace challenges as opportunities for growth.</a:t>
            </a:r>
          </a:p>
          <a:p>
            <a:endParaRPr lang="en-US" sz="4000" dirty="0">
              <a:latin typeface="Apple Casual"/>
              <a:cs typeface="Apple Casual"/>
            </a:endParaRPr>
          </a:p>
          <a:p>
            <a:r>
              <a:rPr lang="en-US" sz="3600" dirty="0" smtClean="0">
                <a:latin typeface="Apple Casual"/>
                <a:cs typeface="Apple Casual"/>
              </a:rPr>
              <a:t>(Pseudo-guru Sofia)</a:t>
            </a:r>
            <a:endParaRPr lang="en-US" sz="3600" dirty="0">
              <a:latin typeface="Apple Casual"/>
              <a:cs typeface="Apple Casual"/>
            </a:endParaRPr>
          </a:p>
        </p:txBody>
      </p:sp>
    </p:spTree>
    <p:extLst>
      <p:ext uri="{BB962C8B-B14F-4D97-AF65-F5344CB8AC3E}">
        <p14:creationId xmlns:p14="http://schemas.microsoft.com/office/powerpoint/2010/main" val="15184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34453" y="1905025"/>
            <a:ext cx="12621372" cy="6910363"/>
          </a:xfrm>
        </p:spPr>
        <p:txBody>
          <a:bodyPr/>
          <a:lstStyle/>
          <a:p>
            <a:r>
              <a:rPr lang="en-US" b="1" dirty="0" smtClean="0"/>
              <a:t>Let’s recap:</a:t>
            </a:r>
          </a:p>
          <a:p>
            <a:endParaRPr lang="en-US" sz="1500" dirty="0" smtClean="0"/>
          </a:p>
          <a:p>
            <a:pPr marL="457200" indent="-457200" algn="l">
              <a:buFont typeface="Arial"/>
              <a:buChar char="•"/>
            </a:pPr>
            <a:r>
              <a:rPr lang="en-US" dirty="0" smtClean="0"/>
              <a:t>Consider your demographics. Are we serving the same people?</a:t>
            </a:r>
          </a:p>
          <a:p>
            <a:pPr marL="457200" indent="-457200" algn="l">
              <a:buFont typeface="Arial"/>
              <a:buChar char="•"/>
            </a:pPr>
            <a:r>
              <a:rPr lang="en-US" dirty="0" smtClean="0"/>
              <a:t>Always remain student-centered.</a:t>
            </a:r>
          </a:p>
          <a:p>
            <a:pPr marL="457200" indent="-457200" algn="l">
              <a:buFont typeface="Arial"/>
              <a:buChar char="•"/>
            </a:pPr>
            <a:r>
              <a:rPr lang="en-US" dirty="0" smtClean="0"/>
              <a:t>Improve/Strengthen each other’s programs.</a:t>
            </a:r>
          </a:p>
          <a:p>
            <a:pPr marL="457200" indent="-457200" algn="l">
              <a:buFont typeface="Arial"/>
              <a:buChar char="•"/>
            </a:pPr>
            <a:r>
              <a:rPr lang="en-US" dirty="0" smtClean="0"/>
              <a:t>Seek and effectively use Professional Development opportunities.</a:t>
            </a:r>
          </a:p>
          <a:p>
            <a:pPr marL="457200" indent="-457200" algn="l">
              <a:buFont typeface="Arial"/>
              <a:buChar char="•"/>
            </a:pPr>
            <a:r>
              <a:rPr lang="en-US" dirty="0" smtClean="0"/>
              <a:t>Develop agreements, including but not limited to:</a:t>
            </a:r>
          </a:p>
          <a:p>
            <a:pPr marL="1492250" lvl="4" indent="-457200" algn="l">
              <a:buFont typeface="Arial"/>
              <a:buChar char="•"/>
            </a:pPr>
            <a:r>
              <a:rPr lang="en-US" dirty="0" smtClean="0"/>
              <a:t>Articulate courses</a:t>
            </a:r>
          </a:p>
          <a:p>
            <a:pPr marL="1492250" lvl="4" indent="-457200" algn="l">
              <a:buFont typeface="Arial"/>
              <a:buChar char="•"/>
            </a:pPr>
            <a:r>
              <a:rPr lang="en-US" dirty="0" smtClean="0"/>
              <a:t>Align curriculum</a:t>
            </a:r>
          </a:p>
          <a:p>
            <a:pPr marL="1492250" lvl="4" indent="-457200" algn="l">
              <a:buFont typeface="Arial"/>
              <a:buChar char="•"/>
            </a:pPr>
            <a:r>
              <a:rPr lang="en-US" dirty="0" smtClean="0"/>
              <a:t>Share data</a:t>
            </a:r>
          </a:p>
          <a:p>
            <a:pPr marL="457200" lvl="2" indent="-457200" algn="l">
              <a:buFont typeface="Arial"/>
              <a:buChar char="•"/>
            </a:pPr>
            <a:r>
              <a:rPr lang="en-US" dirty="0" smtClean="0"/>
              <a:t>Develop student-friendly logical pathways.</a:t>
            </a:r>
          </a:p>
          <a:p>
            <a:pPr marL="457200" lvl="2" indent="-457200" algn="l">
              <a:buFont typeface="Arial"/>
              <a:buChar char="•"/>
            </a:pPr>
            <a:r>
              <a:rPr lang="en-US" dirty="0" smtClean="0"/>
              <a:t>Allow and encourage innovation and out-of-the-box thinking.</a:t>
            </a:r>
          </a:p>
          <a:p>
            <a:pPr marL="457200" lvl="2" indent="-457200" algn="l">
              <a:buFont typeface="Arial"/>
              <a:buChar char="•"/>
            </a:pPr>
            <a:r>
              <a:rPr lang="en-US" dirty="0" smtClean="0"/>
              <a:t>Don’t fear challenge. See the opportunity for improvement.</a:t>
            </a:r>
            <a:endParaRPr lang="en-US" dirty="0"/>
          </a:p>
        </p:txBody>
      </p:sp>
    </p:spTree>
    <p:extLst>
      <p:ext uri="{BB962C8B-B14F-4D97-AF65-F5344CB8AC3E}">
        <p14:creationId xmlns:p14="http://schemas.microsoft.com/office/powerpoint/2010/main" val="8236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kd181979sdc.png"/>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5412" r="-4224"/>
          <a:stretch/>
        </p:blipFill>
        <p:spPr>
          <a:xfrm>
            <a:off x="8596598" y="2061317"/>
            <a:ext cx="3770782" cy="6910363"/>
          </a:xfrm>
        </p:spPr>
      </p:pic>
      <p:pic>
        <p:nvPicPr>
          <p:cNvPr id="4" name="Picture 3" descr="skd182163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885" y="1714941"/>
            <a:ext cx="2754084" cy="7315200"/>
          </a:xfrm>
          <a:prstGeom prst="rect">
            <a:avLst/>
          </a:prstGeom>
        </p:spPr>
      </p:pic>
      <p:pic>
        <p:nvPicPr>
          <p:cNvPr id="5" name="Picture 4" descr="skd181754sd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8392" y="1714939"/>
            <a:ext cx="2663952" cy="7315200"/>
          </a:xfrm>
          <a:prstGeom prst="rect">
            <a:avLst/>
          </a:prstGeom>
        </p:spPr>
      </p:pic>
      <p:sp>
        <p:nvSpPr>
          <p:cNvPr id="6" name="TextBox 5"/>
          <p:cNvSpPr txBox="1"/>
          <p:nvPr/>
        </p:nvSpPr>
        <p:spPr>
          <a:xfrm rot="365604">
            <a:off x="1992846" y="3354335"/>
            <a:ext cx="1074575"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mn-lt"/>
                <a:ea typeface="+mn-ea"/>
                <a:cs typeface="+mn-cs"/>
                <a:sym typeface="Helvetica"/>
              </a:rPr>
              <a:t>DO</a:t>
            </a:r>
            <a:endParaRPr kumimoji="0" lang="en-US" sz="3600" b="1" i="0" u="none" strike="noStrike" cap="none" spc="0" normalizeH="0" baseline="0" dirty="0">
              <a:ln>
                <a:noFill/>
              </a:ln>
              <a:solidFill>
                <a:srgbClr val="000000"/>
              </a:solidFill>
              <a:effectLst/>
              <a:uFillTx/>
              <a:latin typeface="+mn-lt"/>
              <a:ea typeface="+mn-ea"/>
              <a:cs typeface="+mn-cs"/>
              <a:sym typeface="Helvetica"/>
            </a:endParaRPr>
          </a:p>
        </p:txBody>
      </p:sp>
      <p:sp>
        <p:nvSpPr>
          <p:cNvPr id="7" name="TextBox 6"/>
          <p:cNvSpPr txBox="1"/>
          <p:nvPr/>
        </p:nvSpPr>
        <p:spPr>
          <a:xfrm>
            <a:off x="5861318" y="3442251"/>
            <a:ext cx="1406717"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mn-lt"/>
                <a:ea typeface="+mn-ea"/>
                <a:cs typeface="+mn-cs"/>
                <a:sym typeface="Helvetica"/>
              </a:rPr>
              <a:t>YOU</a:t>
            </a:r>
            <a:endParaRPr kumimoji="0" lang="en-US" sz="3600" b="1" i="0" u="none" strike="noStrike" cap="none" spc="0" normalizeH="0" baseline="0" dirty="0">
              <a:ln>
                <a:noFill/>
              </a:ln>
              <a:solidFill>
                <a:srgbClr val="000000"/>
              </a:solidFill>
              <a:effectLst/>
              <a:uFillTx/>
              <a:latin typeface="+mn-lt"/>
              <a:ea typeface="+mn-ea"/>
              <a:cs typeface="+mn-cs"/>
              <a:sym typeface="Helvetica"/>
            </a:endParaRPr>
          </a:p>
        </p:txBody>
      </p:sp>
      <p:sp>
        <p:nvSpPr>
          <p:cNvPr id="8" name="TextBox 7"/>
          <p:cNvSpPr txBox="1"/>
          <p:nvPr/>
        </p:nvSpPr>
        <p:spPr>
          <a:xfrm rot="21287745">
            <a:off x="9163195" y="3449462"/>
            <a:ext cx="2735282"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rgbClr val="000000"/>
                </a:solidFill>
                <a:effectLst/>
                <a:uFillTx/>
                <a:latin typeface="+mn-lt"/>
                <a:ea typeface="+mn-ea"/>
                <a:cs typeface="+mn-cs"/>
                <a:sym typeface="Helvetica"/>
              </a:rPr>
              <a:t>HAVE ANY  QUESTIONS?</a:t>
            </a:r>
            <a:endParaRPr kumimoji="0" lang="en-US" sz="3200" b="1"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29329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smtClean="0"/>
          </a:p>
          <a:p>
            <a:r>
              <a:rPr lang="en-US" sz="6600" dirty="0" smtClean="0"/>
              <a:t>Sofia Ramirez Gelpi</a:t>
            </a:r>
          </a:p>
          <a:p>
            <a:endParaRPr lang="en-US" sz="6600" dirty="0" smtClean="0"/>
          </a:p>
          <a:p>
            <a:r>
              <a:rPr lang="en-US" sz="6600" dirty="0" smtClean="0">
                <a:hlinkClick r:id="rId2"/>
              </a:rPr>
              <a:t>sgelpi@hancockcollege.edu</a:t>
            </a:r>
            <a:endParaRPr lang="en-US" sz="6600" dirty="0" smtClean="0"/>
          </a:p>
          <a:p>
            <a:endParaRPr lang="en-US" sz="6600" dirty="0" smtClean="0"/>
          </a:p>
          <a:p>
            <a:r>
              <a:rPr lang="en-US" sz="6600" dirty="0" smtClean="0"/>
              <a:t>(805) 922-6966, x3325</a:t>
            </a:r>
            <a:endParaRPr lang="en-US" sz="6600" dirty="0"/>
          </a:p>
        </p:txBody>
      </p:sp>
    </p:spTree>
    <p:extLst>
      <p:ext uri="{BB962C8B-B14F-4D97-AF65-F5344CB8AC3E}">
        <p14:creationId xmlns:p14="http://schemas.microsoft.com/office/powerpoint/2010/main" val="117414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05670" y="1905025"/>
            <a:ext cx="11878937" cy="6910363"/>
          </a:xfrm>
        </p:spPr>
        <p:txBody>
          <a:bodyPr/>
          <a:lstStyle/>
          <a:p>
            <a:pPr algn="l"/>
            <a:endParaRPr lang="en-US" dirty="0" smtClean="0"/>
          </a:p>
          <a:p>
            <a:r>
              <a:rPr lang="en-US" sz="4000" b="1" dirty="0" smtClean="0">
                <a:latin typeface="+mn-lt"/>
              </a:rPr>
              <a:t>Purpose</a:t>
            </a:r>
            <a:endParaRPr lang="en-US" sz="4000" b="1" dirty="0">
              <a:latin typeface="+mn-lt"/>
            </a:endParaRPr>
          </a:p>
          <a:p>
            <a:pPr algn="l"/>
            <a:endParaRPr lang="en-US" dirty="0" smtClean="0"/>
          </a:p>
          <a:p>
            <a:r>
              <a:rPr lang="en-US" sz="4000" dirty="0" smtClean="0"/>
              <a:t>This </a:t>
            </a:r>
            <a:r>
              <a:rPr lang="en-US" sz="4000" dirty="0"/>
              <a:t>panel will discuss effective practices for collaboration between colleges and adult schools. </a:t>
            </a:r>
          </a:p>
          <a:p>
            <a:endParaRPr lang="en-US" sz="4000" dirty="0"/>
          </a:p>
          <a:p>
            <a:r>
              <a:rPr lang="en-US" sz="4000" dirty="0"/>
              <a:t>Strategies, activities, and practices will be explored and discussed.</a:t>
            </a:r>
            <a:endParaRPr lang="en-US" sz="4000" kern="1200" dirty="0">
              <a:solidFill>
                <a:srgbClr val="405461"/>
              </a:solidFill>
              <a:latin typeface="Calibri" panose="020F0502020204030204"/>
            </a:endParaRPr>
          </a:p>
          <a:p>
            <a:endParaRPr lang="en-US" dirty="0"/>
          </a:p>
        </p:txBody>
      </p:sp>
    </p:spTree>
    <p:extLst>
      <p:ext uri="{BB962C8B-B14F-4D97-AF65-F5344CB8AC3E}">
        <p14:creationId xmlns:p14="http://schemas.microsoft.com/office/powerpoint/2010/main" val="97997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1679" y="1905025"/>
            <a:ext cx="12010183" cy="6910363"/>
          </a:xfrm>
        </p:spPr>
        <p:txBody>
          <a:bodyPr/>
          <a:lstStyle/>
          <a:p>
            <a:r>
              <a:rPr lang="en-US" sz="3600" b="1" dirty="0" smtClean="0">
                <a:latin typeface="+mn-lt"/>
              </a:rPr>
              <a:t>What Went On?</a:t>
            </a:r>
          </a:p>
          <a:p>
            <a:endParaRPr lang="en-US" dirty="0"/>
          </a:p>
          <a:p>
            <a:pPr lvl="0" algn="l"/>
            <a:r>
              <a:rPr lang="en-US" sz="3600" dirty="0"/>
              <a:t>Due to AEBG, community colleges and adult schools had to learn to work together to improve or increase:</a:t>
            </a:r>
          </a:p>
          <a:p>
            <a:pPr lvl="0" algn="l"/>
            <a:endParaRPr lang="en-US" sz="800" dirty="0"/>
          </a:p>
          <a:p>
            <a:pPr lvl="0" algn="l"/>
            <a:endParaRPr lang="en-US" sz="800" dirty="0"/>
          </a:p>
          <a:p>
            <a:pPr marL="917575" lvl="0" indent="-350838" algn="l" defTabSz="1035050">
              <a:buFont typeface="Arial"/>
              <a:buChar char="•"/>
            </a:pPr>
            <a:r>
              <a:rPr lang="en-US" sz="3600" dirty="0"/>
              <a:t>Literacy, proficiency, or gains skills.</a:t>
            </a:r>
          </a:p>
          <a:p>
            <a:pPr marL="917575" lvl="0" indent="-350838" algn="l" defTabSz="1035050">
              <a:buFont typeface="Arial"/>
              <a:buChar char="•"/>
            </a:pPr>
            <a:r>
              <a:rPr lang="en-US" sz="3600" dirty="0"/>
              <a:t>Number of adults completing a HS diploma or recognized equivalent.</a:t>
            </a:r>
          </a:p>
          <a:p>
            <a:pPr marL="917575" lvl="0" indent="-350838" algn="l" defTabSz="1035050">
              <a:buFont typeface="Arial"/>
              <a:buChar char="•"/>
            </a:pPr>
            <a:r>
              <a:rPr lang="en-US" sz="3600" dirty="0"/>
              <a:t>Number of completed postsecondary certificates, degrees, or training programs.</a:t>
            </a:r>
          </a:p>
          <a:p>
            <a:pPr marL="917575" lvl="0" indent="-350838" algn="l" defTabSz="1035050">
              <a:buFont typeface="Arial"/>
              <a:buChar char="•"/>
            </a:pPr>
            <a:r>
              <a:rPr lang="en-US" sz="3600" dirty="0"/>
              <a:t>Number of adults placed into a job.</a:t>
            </a:r>
          </a:p>
          <a:p>
            <a:pPr marL="917575" lvl="0" indent="-350838" algn="l" defTabSz="1035050">
              <a:buFont typeface="Arial"/>
              <a:buChar char="•"/>
            </a:pPr>
            <a:r>
              <a:rPr lang="en-US" sz="3600" dirty="0"/>
              <a:t>Number of </a:t>
            </a:r>
            <a:r>
              <a:rPr lang="en-US" sz="3600" dirty="0" smtClean="0"/>
              <a:t>adults </a:t>
            </a:r>
            <a:r>
              <a:rPr lang="en-US" sz="3600" dirty="0"/>
              <a:t>who saw improved wages.</a:t>
            </a:r>
          </a:p>
          <a:p>
            <a:endParaRPr lang="en-US" dirty="0"/>
          </a:p>
        </p:txBody>
      </p:sp>
    </p:spTree>
    <p:extLst>
      <p:ext uri="{BB962C8B-B14F-4D97-AF65-F5344CB8AC3E}">
        <p14:creationId xmlns:p14="http://schemas.microsoft.com/office/powerpoint/2010/main" val="346348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b="1" dirty="0" smtClean="0">
                <a:latin typeface="+mn-lt"/>
              </a:rPr>
              <a:t>The Northern Santa Barbara AEBG Consortium</a:t>
            </a:r>
          </a:p>
          <a:p>
            <a:endParaRPr lang="en-US" dirty="0"/>
          </a:p>
        </p:txBody>
      </p:sp>
      <p:pic>
        <p:nvPicPr>
          <p:cNvPr id="3" name="Picture 2" descr="consortia map.jpeg"/>
          <p:cNvPicPr>
            <a:picLocks noChangeAspect="1"/>
          </p:cNvPicPr>
          <p:nvPr/>
        </p:nvPicPr>
        <p:blipFill rotWithShape="1">
          <a:blip r:embed="rId3">
            <a:extLst>
              <a:ext uri="{28A0092B-C50C-407E-A947-70E740481C1C}">
                <a14:useLocalDpi xmlns:a14="http://schemas.microsoft.com/office/drawing/2010/main" val="0"/>
              </a:ext>
            </a:extLst>
          </a:blip>
          <a:srcRect l="6883" t="11737"/>
          <a:stretch/>
        </p:blipFill>
        <p:spPr>
          <a:xfrm>
            <a:off x="1406716" y="2453057"/>
            <a:ext cx="10218231" cy="6396094"/>
          </a:xfrm>
          <a:prstGeom prst="rect">
            <a:avLst/>
          </a:prstGeom>
        </p:spPr>
      </p:pic>
    </p:spTree>
    <p:extLst>
      <p:ext uri="{BB962C8B-B14F-4D97-AF65-F5344CB8AC3E}">
        <p14:creationId xmlns:p14="http://schemas.microsoft.com/office/powerpoint/2010/main" val="11142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lgn="l"/>
            <a:r>
              <a:rPr lang="en-US" sz="3600" dirty="0" smtClean="0"/>
              <a:t>Get to know you area demographics and that of your consortium partner.</a:t>
            </a:r>
          </a:p>
          <a:p>
            <a:pPr marL="976313" lvl="2" indent="-409575" algn="l">
              <a:buFont typeface="Arial"/>
              <a:buChar char="•"/>
            </a:pPr>
            <a:r>
              <a:rPr lang="en-US" sz="3600" dirty="0" smtClean="0"/>
              <a:t>Do you serve the same students/clients?</a:t>
            </a:r>
          </a:p>
          <a:p>
            <a:pPr marL="976313" lvl="2" indent="-409575" algn="l">
              <a:buFont typeface="Arial"/>
              <a:buChar char="•"/>
            </a:pPr>
            <a:r>
              <a:rPr lang="en-US" sz="3600" dirty="0" smtClean="0"/>
              <a:t>What is the economic outlook for your particular area?</a:t>
            </a:r>
          </a:p>
          <a:p>
            <a:pPr marL="976313" lvl="2" indent="-409575" algn="l">
              <a:buFont typeface="Arial"/>
              <a:buChar char="•"/>
            </a:pPr>
            <a:r>
              <a:rPr lang="en-US" sz="3600" dirty="0" smtClean="0"/>
              <a:t>Revisit all census data but look closely at HS diploma attainment, reading proficiency, job outlook, etc.</a:t>
            </a:r>
          </a:p>
          <a:p>
            <a:pPr marL="976313" lvl="2" indent="-409575" algn="l">
              <a:buFont typeface="Arial"/>
              <a:buChar char="•"/>
            </a:pPr>
            <a:endParaRPr lang="en-US" sz="3600" dirty="0" smtClean="0"/>
          </a:p>
          <a:p>
            <a:pPr algn="l"/>
            <a:endParaRPr lang="en-US" sz="3600" dirty="0"/>
          </a:p>
        </p:txBody>
      </p:sp>
      <p:pic>
        <p:nvPicPr>
          <p:cNvPr id="3" name="Picture 2" descr="demographic info.jpeg"/>
          <p:cNvPicPr>
            <a:picLocks noChangeAspect="1"/>
          </p:cNvPicPr>
          <p:nvPr/>
        </p:nvPicPr>
        <p:blipFill rotWithShape="1">
          <a:blip r:embed="rId2">
            <a:extLst>
              <a:ext uri="{28A0092B-C50C-407E-A947-70E740481C1C}">
                <a14:useLocalDpi xmlns:a14="http://schemas.microsoft.com/office/drawing/2010/main" val="0"/>
              </a:ext>
            </a:extLst>
          </a:blip>
          <a:srcRect l="1749"/>
          <a:stretch/>
        </p:blipFill>
        <p:spPr>
          <a:xfrm>
            <a:off x="0" y="5860950"/>
            <a:ext cx="13004800" cy="3125841"/>
          </a:xfrm>
          <a:prstGeom prst="rect">
            <a:avLst/>
          </a:prstGeom>
        </p:spPr>
      </p:pic>
    </p:spTree>
    <p:extLst>
      <p:ext uri="{BB962C8B-B14F-4D97-AF65-F5344CB8AC3E}">
        <p14:creationId xmlns:p14="http://schemas.microsoft.com/office/powerpoint/2010/main" val="304389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48201" y="2090406"/>
            <a:ext cx="12176096" cy="6724982"/>
          </a:xfrm>
        </p:spPr>
        <p:txBody>
          <a:bodyPr/>
          <a:lstStyle/>
          <a:p>
            <a:r>
              <a:rPr lang="en-US" b="1" u="sng" dirty="0" smtClean="0"/>
              <a:t>Always always </a:t>
            </a:r>
            <a:r>
              <a:rPr lang="en-US" dirty="0" smtClean="0"/>
              <a:t>keep it about the students.</a:t>
            </a:r>
          </a:p>
          <a:p>
            <a:endParaRPr lang="en-US" dirty="0"/>
          </a:p>
          <a:p>
            <a:endParaRPr lang="en-US" dirty="0"/>
          </a:p>
        </p:txBody>
      </p:sp>
      <p:pic>
        <p:nvPicPr>
          <p:cNvPr id="3" name="Picture 2" descr="six factors.jpeg"/>
          <p:cNvPicPr>
            <a:picLocks noChangeAspect="1"/>
          </p:cNvPicPr>
          <p:nvPr/>
        </p:nvPicPr>
        <p:blipFill rotWithShape="1">
          <a:blip r:embed="rId2">
            <a:extLst>
              <a:ext uri="{28A0092B-C50C-407E-A947-70E740481C1C}">
                <a14:useLocalDpi xmlns:a14="http://schemas.microsoft.com/office/drawing/2010/main" val="0"/>
              </a:ext>
            </a:extLst>
          </a:blip>
          <a:srcRect l="61599" t="13356" b="22910"/>
          <a:stretch/>
        </p:blipFill>
        <p:spPr>
          <a:xfrm>
            <a:off x="536539" y="2773263"/>
            <a:ext cx="5578770" cy="5432610"/>
          </a:xfrm>
          <a:prstGeom prst="rect">
            <a:avLst/>
          </a:prstGeom>
        </p:spPr>
      </p:pic>
      <p:pic>
        <p:nvPicPr>
          <p:cNvPr id="4" name="Picture 3" descr="six factors.jpeg"/>
          <p:cNvPicPr>
            <a:picLocks noChangeAspect="1"/>
          </p:cNvPicPr>
          <p:nvPr/>
        </p:nvPicPr>
        <p:blipFill rotWithShape="1">
          <a:blip r:embed="rId3">
            <a:extLst>
              <a:ext uri="{28A0092B-C50C-407E-A947-70E740481C1C}">
                <a14:useLocalDpi xmlns:a14="http://schemas.microsoft.com/office/drawing/2010/main" val="0"/>
              </a:ext>
            </a:extLst>
          </a:blip>
          <a:srcRect t="88266" r="2367" b="421"/>
          <a:stretch/>
        </p:blipFill>
        <p:spPr>
          <a:xfrm>
            <a:off x="1570979" y="8284639"/>
            <a:ext cx="10080677" cy="685347"/>
          </a:xfrm>
          <a:prstGeom prst="rect">
            <a:avLst/>
          </a:prstGeom>
        </p:spPr>
      </p:pic>
      <p:sp>
        <p:nvSpPr>
          <p:cNvPr id="5" name="TextBox 4"/>
          <p:cNvSpPr txBox="1"/>
          <p:nvPr/>
        </p:nvSpPr>
        <p:spPr>
          <a:xfrm>
            <a:off x="6298788" y="3616419"/>
            <a:ext cx="6439809" cy="2595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a:rPr>
              <a:t>It is easy to lose sight of what needs to be achieved when   </a:t>
            </a:r>
            <a:r>
              <a:rPr lang="en-US" dirty="0" smtClean="0">
                <a:solidFill>
                  <a:srgbClr val="000000"/>
                </a:solidFill>
              </a:rPr>
              <a:t>co</a:t>
            </a:r>
            <a:r>
              <a:rPr kumimoji="0" lang="en-US" sz="3600" b="0" i="0" u="none" strike="noStrike" cap="none" spc="0" normalizeH="0" baseline="0" dirty="0" smtClean="0">
                <a:ln>
                  <a:noFill/>
                </a:ln>
                <a:solidFill>
                  <a:srgbClr val="000000"/>
                </a:solidFill>
                <a:effectLst/>
                <a:uFillTx/>
                <a:latin typeface="+mn-lt"/>
                <a:ea typeface="+mn-ea"/>
                <a:cs typeface="+mn-cs"/>
                <a:sym typeface="Helvetica"/>
              </a:rPr>
              <a:t>nsortia are not                         </a:t>
            </a:r>
            <a:r>
              <a:rPr kumimoji="0" lang="en-US" sz="5400" b="0" i="0" u="none" strike="noStrike" cap="none" spc="0" normalizeH="0" baseline="0" dirty="0" smtClean="0">
                <a:ln>
                  <a:noFill/>
                </a:ln>
                <a:solidFill>
                  <a:srgbClr val="000000"/>
                </a:solidFill>
                <a:effectLst/>
                <a:uFillTx/>
                <a:latin typeface="Handwriting - Dakota"/>
                <a:cs typeface="Handwriting - Dakota"/>
                <a:sym typeface="Helvetica"/>
              </a:rPr>
              <a:t>student-</a:t>
            </a:r>
            <a:r>
              <a:rPr lang="en-US" sz="5400" dirty="0">
                <a:solidFill>
                  <a:srgbClr val="000000"/>
                </a:solidFill>
                <a:latin typeface="Handwriting - Dakota"/>
                <a:cs typeface="Handwriting - Dakota"/>
              </a:rPr>
              <a:t>c</a:t>
            </a:r>
            <a:r>
              <a:rPr kumimoji="0" lang="en-US" sz="5400" b="0" i="0" u="none" strike="noStrike" cap="none" spc="0" normalizeH="0" baseline="0" dirty="0" smtClean="0">
                <a:ln>
                  <a:noFill/>
                </a:ln>
                <a:solidFill>
                  <a:srgbClr val="000000"/>
                </a:solidFill>
                <a:effectLst/>
                <a:uFillTx/>
                <a:latin typeface="Handwriting - Dakota"/>
                <a:cs typeface="Handwriting - Dakota"/>
                <a:sym typeface="Helvetica"/>
              </a:rPr>
              <a:t>entered</a:t>
            </a:r>
            <a:endParaRPr kumimoji="0" lang="en-US" sz="5400" b="0" i="0" u="none" strike="noStrike" cap="none" spc="0" normalizeH="0" baseline="0" dirty="0">
              <a:ln>
                <a:noFill/>
              </a:ln>
              <a:solidFill>
                <a:srgbClr val="000000"/>
              </a:solidFill>
              <a:effectLst/>
              <a:uFillTx/>
              <a:latin typeface="Handwriting - Dakota"/>
              <a:cs typeface="Handwriting - Dakota"/>
              <a:sym typeface="Helvetica"/>
            </a:endParaRPr>
          </a:p>
        </p:txBody>
      </p:sp>
    </p:spTree>
    <p:extLst>
      <p:ext uri="{BB962C8B-B14F-4D97-AF65-F5344CB8AC3E}">
        <p14:creationId xmlns:p14="http://schemas.microsoft.com/office/powerpoint/2010/main" val="195068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endParaRPr lang="en-US" dirty="0" smtClean="0"/>
          </a:p>
          <a:p>
            <a:pPr algn="l"/>
            <a:r>
              <a:rPr lang="en-US" sz="3600" dirty="0"/>
              <a:t>Get to know the programs of your consortium </a:t>
            </a:r>
            <a:r>
              <a:rPr lang="en-US" sz="3600" dirty="0" smtClean="0"/>
              <a:t>partners but first, there has to be honest </a:t>
            </a:r>
            <a:r>
              <a:rPr lang="en-US" sz="3600" b="1" cap="all" dirty="0" smtClean="0">
                <a:ln w="9000" cmpd="sng">
                  <a:solidFill>
                    <a:srgbClr val="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SELF REFLECTION</a:t>
            </a:r>
            <a:r>
              <a:rPr lang="en-US" sz="3600" dirty="0" smtClean="0"/>
              <a:t>:</a:t>
            </a:r>
          </a:p>
          <a:p>
            <a:pPr algn="l"/>
            <a:endParaRPr lang="en-US" sz="3600" dirty="0"/>
          </a:p>
          <a:p>
            <a:pPr marL="457200" indent="-457200" algn="l">
              <a:buFont typeface="Arial"/>
              <a:buChar char="•"/>
            </a:pPr>
            <a:r>
              <a:rPr lang="en-US" sz="3600" dirty="0" smtClean="0"/>
              <a:t>What do you offer? </a:t>
            </a:r>
          </a:p>
          <a:p>
            <a:pPr marL="457200" indent="-457200" algn="l">
              <a:buFont typeface="Arial"/>
              <a:buChar char="•"/>
            </a:pPr>
            <a:r>
              <a:rPr lang="en-US" sz="3600" dirty="0" smtClean="0"/>
              <a:t>What do you not? Why don’t you offer it?</a:t>
            </a:r>
          </a:p>
          <a:p>
            <a:pPr marL="457200" indent="-457200" algn="l">
              <a:buFont typeface="Arial"/>
              <a:buChar char="•"/>
            </a:pPr>
            <a:r>
              <a:rPr lang="en-US" sz="3600" dirty="0" smtClean="0"/>
              <a:t>Which are your strong programs? Which are weak?</a:t>
            </a:r>
          </a:p>
          <a:p>
            <a:pPr marL="457200" indent="-457200" algn="l">
              <a:buFont typeface="Arial"/>
              <a:buChar char="•"/>
            </a:pPr>
            <a:r>
              <a:rPr lang="en-US" sz="3600" dirty="0" smtClean="0"/>
              <a:t>Do you offer wrap-around services?</a:t>
            </a:r>
          </a:p>
          <a:p>
            <a:pPr algn="l"/>
            <a:endParaRPr lang="en-US" sz="3600" dirty="0" smtClean="0"/>
          </a:p>
          <a:p>
            <a:pPr algn="l"/>
            <a:r>
              <a:rPr lang="en-US" sz="3600" dirty="0" smtClean="0"/>
              <a:t>Only through this process can you have a conversation about how you strengthen each other.</a:t>
            </a:r>
            <a:endParaRPr lang="en-US" sz="3600" dirty="0"/>
          </a:p>
          <a:p>
            <a:pPr algn="l"/>
            <a:endParaRPr lang="en-US" dirty="0"/>
          </a:p>
        </p:txBody>
      </p:sp>
    </p:spTree>
    <p:extLst>
      <p:ext uri="{BB962C8B-B14F-4D97-AF65-F5344CB8AC3E}">
        <p14:creationId xmlns:p14="http://schemas.microsoft.com/office/powerpoint/2010/main" val="11954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93066" y="2344381"/>
            <a:ext cx="12484608" cy="6471007"/>
          </a:xfrm>
        </p:spPr>
        <p:txBody>
          <a:bodyPr/>
          <a:lstStyle/>
          <a:p>
            <a:r>
              <a:rPr lang="en-US" sz="3600" b="1" dirty="0" smtClean="0">
                <a:latin typeface="American Typewriter"/>
                <a:cs typeface="American Typewriter"/>
              </a:rPr>
              <a:t>Training, Workshops, Sessions, Meetings, Retreats</a:t>
            </a:r>
            <a:r>
              <a:rPr lang="mr-IN" sz="3600" b="1" dirty="0" smtClean="0">
                <a:latin typeface="American Typewriter"/>
                <a:cs typeface="American Typewriter"/>
              </a:rPr>
              <a:t>…</a:t>
            </a:r>
            <a:r>
              <a:rPr lang="en-US" sz="3600" b="1" dirty="0" smtClean="0">
                <a:latin typeface="American Typewriter"/>
                <a:cs typeface="American Typewriter"/>
              </a:rPr>
              <a:t> </a:t>
            </a:r>
          </a:p>
          <a:p>
            <a:endParaRPr lang="en-US" dirty="0"/>
          </a:p>
          <a:p>
            <a:r>
              <a:rPr lang="en-US" sz="3600" dirty="0" smtClean="0"/>
              <a:t>No matter what you call it,</a:t>
            </a:r>
            <a:endParaRPr lang="en-US" sz="3600" dirty="0"/>
          </a:p>
          <a:p>
            <a:r>
              <a:rPr lang="en-US" sz="3600" dirty="0"/>
              <a:t>a</a:t>
            </a:r>
            <a:r>
              <a:rPr lang="en-US" sz="3600" dirty="0" smtClean="0"/>
              <a:t>lways make time for </a:t>
            </a:r>
            <a:r>
              <a:rPr lang="en-US" sz="3600" b="1" u="sng" dirty="0" smtClean="0"/>
              <a:t>Professional Development </a:t>
            </a:r>
            <a:r>
              <a:rPr lang="en-US" sz="3600" dirty="0" smtClean="0"/>
              <a:t>opportunities.</a:t>
            </a:r>
          </a:p>
          <a:p>
            <a:endParaRPr lang="en-US" sz="3600" dirty="0"/>
          </a:p>
          <a:p>
            <a:r>
              <a:rPr lang="en-US" sz="3600" dirty="0" smtClean="0"/>
              <a:t>There is synergy when community colleges and adult </a:t>
            </a:r>
            <a:r>
              <a:rPr lang="en-US" sz="3600" dirty="0" err="1" smtClean="0"/>
              <a:t>ed</a:t>
            </a:r>
            <a:r>
              <a:rPr lang="en-US" sz="3600" dirty="0" smtClean="0"/>
              <a:t> schools meet together to discuss how to achieve student success.</a:t>
            </a:r>
          </a:p>
          <a:p>
            <a:pPr algn="l"/>
            <a:endParaRPr lang="en-US" sz="3600" dirty="0"/>
          </a:p>
          <a:p>
            <a:r>
              <a:rPr lang="en-US" sz="3600" dirty="0" smtClean="0"/>
              <a:t>Think innovation, creativity, proactivity, re-energy.</a:t>
            </a:r>
            <a:endParaRPr lang="en-US" sz="3600" dirty="0"/>
          </a:p>
        </p:txBody>
      </p:sp>
    </p:spTree>
    <p:extLst>
      <p:ext uri="{BB962C8B-B14F-4D97-AF65-F5344CB8AC3E}">
        <p14:creationId xmlns:p14="http://schemas.microsoft.com/office/powerpoint/2010/main" val="113384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3600" dirty="0" smtClean="0"/>
              <a:t>Consider developing </a:t>
            </a:r>
            <a:r>
              <a:rPr lang="en-US" sz="3600" b="1" u="sng" dirty="0" smtClean="0"/>
              <a:t>articulation agreements</a:t>
            </a:r>
            <a:r>
              <a:rPr lang="en-US" sz="3600" dirty="0" smtClean="0"/>
              <a:t>.</a:t>
            </a:r>
          </a:p>
          <a:p>
            <a:endParaRPr lang="en-US" sz="3600" dirty="0"/>
          </a:p>
          <a:p>
            <a:r>
              <a:rPr lang="en-US" sz="3600" dirty="0" smtClean="0"/>
              <a:t>Consider developing </a:t>
            </a:r>
            <a:r>
              <a:rPr lang="en-US" sz="3600" b="1" u="sng" dirty="0" smtClean="0"/>
              <a:t>curriculum alignment projects</a:t>
            </a:r>
            <a:r>
              <a:rPr lang="en-US" sz="3600" dirty="0" smtClean="0"/>
              <a:t>. Build your “</a:t>
            </a:r>
            <a:r>
              <a:rPr lang="en-US" sz="3600" i="1" dirty="0" smtClean="0"/>
              <a:t>Rosetta Stone</a:t>
            </a:r>
            <a:r>
              <a:rPr lang="en-US" sz="3600" dirty="0" smtClean="0"/>
              <a:t>” and share it far and wide (but definitely share it with counselors).</a:t>
            </a:r>
          </a:p>
          <a:p>
            <a:pPr algn="l"/>
            <a:endParaRPr lang="en-US" sz="900" dirty="0" smtClean="0"/>
          </a:p>
          <a:p>
            <a:pPr algn="l"/>
            <a:endParaRPr lang="en-US" sz="900" dirty="0" smtClean="0"/>
          </a:p>
          <a:p>
            <a:pPr algn="l"/>
            <a:endParaRPr lang="en-US" sz="900" dirty="0"/>
          </a:p>
          <a:p>
            <a:r>
              <a:rPr lang="en-US" sz="3600" dirty="0" smtClean="0"/>
              <a:t>Avoid duplication and competition. Upscale on the notion of mirrored courses to develop </a:t>
            </a:r>
            <a:r>
              <a:rPr lang="en-US" sz="3600" b="1" u="sng" dirty="0" smtClean="0"/>
              <a:t>mirrored enrollment</a:t>
            </a:r>
            <a:r>
              <a:rPr lang="en-US" sz="3600" dirty="0" smtClean="0"/>
              <a:t>.</a:t>
            </a:r>
          </a:p>
          <a:p>
            <a:endParaRPr lang="en-US" sz="900" dirty="0" smtClean="0"/>
          </a:p>
          <a:p>
            <a:endParaRPr lang="en-US" sz="900" dirty="0"/>
          </a:p>
          <a:p>
            <a:endParaRPr lang="en-US" sz="900" dirty="0"/>
          </a:p>
          <a:p>
            <a:r>
              <a:rPr lang="en-US" sz="3600" dirty="0" smtClean="0"/>
              <a:t>Create </a:t>
            </a:r>
            <a:r>
              <a:rPr lang="en-US" sz="3600" b="1" u="sng" dirty="0" smtClean="0"/>
              <a:t>clear pathways </a:t>
            </a:r>
            <a:r>
              <a:rPr lang="en-US" sz="3600" dirty="0" smtClean="0"/>
              <a:t>for the students. Provide students with the tools to seamlessly move from an adult </a:t>
            </a:r>
            <a:r>
              <a:rPr lang="en-US" sz="3600" dirty="0" err="1" smtClean="0"/>
              <a:t>ed</a:t>
            </a:r>
            <a:r>
              <a:rPr lang="en-US" sz="3600" dirty="0" smtClean="0"/>
              <a:t> program to a credit or noncredit program at a community college.</a:t>
            </a:r>
            <a:endParaRPr lang="en-US" sz="3600" dirty="0"/>
          </a:p>
        </p:txBody>
      </p:sp>
    </p:spTree>
    <p:extLst>
      <p:ext uri="{BB962C8B-B14F-4D97-AF65-F5344CB8AC3E}">
        <p14:creationId xmlns:p14="http://schemas.microsoft.com/office/powerpoint/2010/main" val="18749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Presentation1" id="{D7EC5B69-16A0-412B-ABC8-A0499507A0AF}" vid="{6E4C4138-2140-4438-9A2C-123D12A425A0}"/>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6087</TotalTime>
  <Words>833</Words>
  <Application>Microsoft Macintosh PowerPoint</Application>
  <PresentationFormat>Custom</PresentationFormat>
  <Paragraphs>121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McGriff</dc:creator>
  <cp:lastModifiedBy>Sofia Ramirez Gelpi</cp:lastModifiedBy>
  <cp:revision>349</cp:revision>
  <dcterms:created xsi:type="dcterms:W3CDTF">2015-10-20T12:37:10Z</dcterms:created>
  <dcterms:modified xsi:type="dcterms:W3CDTF">2018-05-04T22:53:47Z</dcterms:modified>
</cp:coreProperties>
</file>