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handoutMasterIdLst>
    <p:handoutMasterId r:id="rId30"/>
  </p:handoutMasterIdLst>
  <p:sldIdLst>
    <p:sldId id="256" r:id="rId2"/>
    <p:sldId id="267" r:id="rId3"/>
    <p:sldId id="269" r:id="rId4"/>
    <p:sldId id="268" r:id="rId5"/>
    <p:sldId id="272" r:id="rId6"/>
    <p:sldId id="266" r:id="rId7"/>
    <p:sldId id="276" r:id="rId8"/>
    <p:sldId id="271" r:id="rId9"/>
    <p:sldId id="270" r:id="rId10"/>
    <p:sldId id="273" r:id="rId11"/>
    <p:sldId id="277" r:id="rId12"/>
    <p:sldId id="281" r:id="rId13"/>
    <p:sldId id="282" r:id="rId14"/>
    <p:sldId id="283" r:id="rId15"/>
    <p:sldId id="285" r:id="rId16"/>
    <p:sldId id="284" r:id="rId17"/>
    <p:sldId id="286" r:id="rId18"/>
    <p:sldId id="287" r:id="rId19"/>
    <p:sldId id="288" r:id="rId20"/>
    <p:sldId id="278" r:id="rId21"/>
    <p:sldId id="275" r:id="rId22"/>
    <p:sldId id="279" r:id="rId23"/>
    <p:sldId id="274" r:id="rId24"/>
    <p:sldId id="289" r:id="rId25"/>
    <p:sldId id="280" r:id="rId26"/>
    <p:sldId id="264"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29A66-343F-B549-9449-C9E34B119E92}">
          <p14:sldIdLst>
            <p14:sldId id="256"/>
            <p14:sldId id="267"/>
            <p14:sldId id="269"/>
            <p14:sldId id="268"/>
            <p14:sldId id="272"/>
            <p14:sldId id="266"/>
            <p14:sldId id="276"/>
            <p14:sldId id="271"/>
            <p14:sldId id="270"/>
            <p14:sldId id="273"/>
            <p14:sldId id="277"/>
            <p14:sldId id="281"/>
            <p14:sldId id="282"/>
            <p14:sldId id="283"/>
            <p14:sldId id="285"/>
            <p14:sldId id="284"/>
            <p14:sldId id="286"/>
            <p14:sldId id="287"/>
            <p14:sldId id="288"/>
            <p14:sldId id="278"/>
            <p14:sldId id="275"/>
            <p14:sldId id="279"/>
            <p14:sldId id="274"/>
            <p14:sldId id="289"/>
          </p14:sldIdLst>
        </p14:section>
        <p14:section name="Untitled Section" id="{DACFCCE4-4E9D-2F47-A434-948A357FA23C}">
          <p14:sldIdLst>
            <p14:sldId id="280"/>
            <p14:sldId id="264"/>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B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3"/>
    <p:restoredTop sz="91181" autoAdjust="0"/>
  </p:normalViewPr>
  <p:slideViewPr>
    <p:cSldViewPr snapToGrid="0" snapToObjects="1">
      <p:cViewPr>
        <p:scale>
          <a:sx n="78" d="100"/>
          <a:sy n="78" d="100"/>
        </p:scale>
        <p:origin x="456"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4/26/19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4/26/19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pearsonerpi.com/en/elt/integrated-skills/project-succes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pearsonerpi.com/en/elt/integrated-skills/project-succes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pearsonerpi.com/en/elt/integrated-skills/project-succes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description: </a:t>
            </a:r>
          </a:p>
          <a:p>
            <a:r>
              <a:rPr lang="en-US" sz="1200" kern="1200" dirty="0" smtClean="0">
                <a:solidFill>
                  <a:schemeClr val="tx1"/>
                </a:solidFill>
                <a:effectLst/>
                <a:latin typeface="+mn-lt"/>
                <a:ea typeface="+mn-ea"/>
                <a:cs typeface="+mn-cs"/>
              </a:rPr>
              <a:t>This breakout will offer a brief overview of contextualized learning and an opportunity to explore ideas for partnering with English, math, and ESL colleagues to contextualize learning in order to enhance student performance and success. Attendees will be encouraged to share lessons learned and to consider ideas for contextualizing basic skills across the curriculum.</a:t>
            </a: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EL Civics is a federal program that helps people who are new in the United States. The skills developed in these lessons promote success on the job and in school.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37527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EL Civics Objective #52 focuses on workplace communication skills.  There are two Beginning Low-Student assessments: </a:t>
            </a:r>
          </a:p>
          <a:p>
            <a:r>
              <a:rPr lang="en-US" sz="1200" b="0" i="0" u="none" strike="noStrike" kern="1200" baseline="0" dirty="0" smtClean="0">
                <a:solidFill>
                  <a:schemeClr val="tx1"/>
                </a:solidFill>
                <a:latin typeface="+mn-lt"/>
                <a:ea typeface="+mn-ea"/>
                <a:cs typeface="+mn-cs"/>
              </a:rPr>
              <a:t>	1. Speaking test </a:t>
            </a:r>
          </a:p>
          <a:p>
            <a:r>
              <a:rPr lang="en-US" sz="1200" b="0" i="0" u="none" strike="noStrike" kern="1200" baseline="0" dirty="0" smtClean="0">
                <a:solidFill>
                  <a:schemeClr val="tx1"/>
                </a:solidFill>
                <a:latin typeface="+mn-lt"/>
                <a:ea typeface="+mn-ea"/>
                <a:cs typeface="+mn-cs"/>
              </a:rPr>
              <a:t>		Task 1 - Answer the phone and take a message. </a:t>
            </a:r>
          </a:p>
          <a:p>
            <a:r>
              <a:rPr lang="en-US" sz="1200" b="0" i="0" u="none" strike="noStrike" kern="1200" baseline="0" dirty="0" smtClean="0">
                <a:solidFill>
                  <a:schemeClr val="tx1"/>
                </a:solidFill>
                <a:latin typeface="+mn-lt"/>
                <a:ea typeface="+mn-ea"/>
                <a:cs typeface="+mn-cs"/>
              </a:rPr>
              <a:t>	2. Writing test</a:t>
            </a:r>
          </a:p>
          <a:p>
            <a:r>
              <a:rPr lang="en-US" sz="1200" b="0" i="0" u="none" strike="noStrike" kern="1200" baseline="0" dirty="0" smtClean="0">
                <a:solidFill>
                  <a:schemeClr val="tx1"/>
                </a:solidFill>
                <a:latin typeface="+mn-lt"/>
                <a:ea typeface="+mn-ea"/>
                <a:cs typeface="+mn-cs"/>
              </a:rPr>
              <a:t>		Task 2 - Write about the supplies in the office and the supplies needed. </a:t>
            </a:r>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37527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start at</a:t>
            </a:r>
            <a:r>
              <a:rPr lang="en-US" baseline="0" dirty="0" smtClean="0"/>
              <a:t> 1.12 stop 1.33 (15 seconds)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EL Civics Objective #52 focuses on workplace communication skills.  There are two Advanced Level assessments: </a:t>
            </a:r>
          </a:p>
          <a:p>
            <a:r>
              <a:rPr lang="en-US" sz="1200" b="0" i="0" u="none" strike="noStrike" kern="1200" baseline="0" dirty="0" smtClean="0">
                <a:solidFill>
                  <a:schemeClr val="tx1"/>
                </a:solidFill>
                <a:latin typeface="+mn-lt"/>
                <a:ea typeface="+mn-ea"/>
                <a:cs typeface="+mn-cs"/>
              </a:rPr>
              <a:t>	1. Oral Assessment: </a:t>
            </a:r>
          </a:p>
          <a:p>
            <a:r>
              <a:rPr lang="en-US" sz="1200" b="0" i="0" u="none" strike="noStrike" kern="1200" baseline="0" dirty="0" smtClean="0">
                <a:solidFill>
                  <a:schemeClr val="tx1"/>
                </a:solidFill>
                <a:latin typeface="+mn-lt"/>
                <a:ea typeface="+mn-ea"/>
                <a:cs typeface="+mn-cs"/>
              </a:rPr>
              <a:t>		Task 1 - Answer a business phone and take a message. </a:t>
            </a:r>
          </a:p>
          <a:p>
            <a:r>
              <a:rPr lang="en-US" sz="1200" b="0" i="0" u="none" strike="noStrike" kern="1200" baseline="0" dirty="0" smtClean="0">
                <a:solidFill>
                  <a:schemeClr val="tx1"/>
                </a:solidFill>
                <a:latin typeface="+mn-lt"/>
                <a:ea typeface="+mn-ea"/>
                <a:cs typeface="+mn-cs"/>
              </a:rPr>
              <a:t>		Task 2 - Report that message to the intended recipient. </a:t>
            </a:r>
          </a:p>
          <a:p>
            <a:r>
              <a:rPr lang="en-US" sz="1200" b="0" i="0" u="none" strike="noStrike" kern="1200" baseline="0" dirty="0" smtClean="0">
                <a:solidFill>
                  <a:schemeClr val="tx1"/>
                </a:solidFill>
                <a:latin typeface="+mn-lt"/>
                <a:ea typeface="+mn-ea"/>
                <a:cs typeface="+mn-cs"/>
              </a:rPr>
              <a:t>	2. Written Assessment: </a:t>
            </a:r>
          </a:p>
          <a:p>
            <a:r>
              <a:rPr lang="en-US" sz="1200" b="0" i="0" u="none" strike="noStrike" kern="1200" baseline="0" dirty="0" smtClean="0">
                <a:solidFill>
                  <a:schemeClr val="tx1"/>
                </a:solidFill>
                <a:latin typeface="+mn-lt"/>
                <a:ea typeface="+mn-ea"/>
                <a:cs typeface="+mn-cs"/>
              </a:rPr>
              <a:t>		Task 3 - Write a 3-4 paragraph business letter using appropriate words and correct format.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37527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Project Success is a six-level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series  focused on workplace skills</a:t>
            </a:r>
            <a:r>
              <a:rPr lang="en-US" sz="1200" b="0" i="0" kern="1200" baseline="0" dirty="0" smtClean="0">
                <a:solidFill>
                  <a:schemeClr val="tx1"/>
                </a:solidFill>
                <a:effectLst/>
                <a:latin typeface="+mn-lt"/>
                <a:ea typeface="+mn-ea"/>
                <a:cs typeface="+mn-cs"/>
              </a:rPr>
              <a:t> g</a:t>
            </a:r>
            <a:r>
              <a:rPr lang="en-US" sz="1200" b="0" i="0" kern="1200" dirty="0" smtClean="0">
                <a:solidFill>
                  <a:schemeClr val="tx1"/>
                </a:solidFill>
                <a:effectLst/>
                <a:latin typeface="+mn-lt"/>
                <a:ea typeface="+mn-ea"/>
                <a:cs typeface="+mn-cs"/>
              </a:rPr>
              <a:t>eared toward adults. This video-based program teaches English through scenarios</a:t>
            </a:r>
            <a:r>
              <a:rPr lang="en-US" sz="1200" b="0" i="0" kern="1200" baseline="0" dirty="0" smtClean="0">
                <a:solidFill>
                  <a:schemeClr val="tx1"/>
                </a:solidFill>
                <a:effectLst/>
                <a:latin typeface="+mn-lt"/>
                <a:ea typeface="+mn-ea"/>
                <a:cs typeface="+mn-cs"/>
              </a:rPr>
              <a:t> with an emphasis on </a:t>
            </a:r>
            <a:r>
              <a:rPr lang="en-US" sz="1200" b="0" i="0" kern="1200" dirty="0" smtClean="0">
                <a:solidFill>
                  <a:schemeClr val="tx1"/>
                </a:solidFill>
                <a:effectLst/>
                <a:latin typeface="+mn-lt"/>
                <a:ea typeface="+mn-ea"/>
                <a:cs typeface="+mn-cs"/>
              </a:rPr>
              <a:t>real-life professional situations. (Pearson, 2014).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https://pearsonerpi.com/en/elt/integrated-skills/project-success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375279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Project Success is a six-level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series  focused on workplace skills</a:t>
            </a:r>
            <a:r>
              <a:rPr lang="en-US" sz="1200" b="0" i="0" kern="1200" baseline="0" dirty="0" smtClean="0">
                <a:solidFill>
                  <a:schemeClr val="tx1"/>
                </a:solidFill>
                <a:effectLst/>
                <a:latin typeface="+mn-lt"/>
                <a:ea typeface="+mn-ea"/>
                <a:cs typeface="+mn-cs"/>
              </a:rPr>
              <a:t> g</a:t>
            </a:r>
            <a:r>
              <a:rPr lang="en-US" sz="1200" b="0" i="0" kern="1200" dirty="0" smtClean="0">
                <a:solidFill>
                  <a:schemeClr val="tx1"/>
                </a:solidFill>
                <a:effectLst/>
                <a:latin typeface="+mn-lt"/>
                <a:ea typeface="+mn-ea"/>
                <a:cs typeface="+mn-cs"/>
              </a:rPr>
              <a:t>eared toward adults. This video-based program teaches English through scenarios</a:t>
            </a:r>
            <a:r>
              <a:rPr lang="en-US" sz="1200" b="0" i="0" kern="1200" baseline="0" dirty="0" smtClean="0">
                <a:solidFill>
                  <a:schemeClr val="tx1"/>
                </a:solidFill>
                <a:effectLst/>
                <a:latin typeface="+mn-lt"/>
                <a:ea typeface="+mn-ea"/>
                <a:cs typeface="+mn-cs"/>
              </a:rPr>
              <a:t> with an emphasis on </a:t>
            </a:r>
            <a:r>
              <a:rPr lang="en-US" sz="1200" b="0" i="0" kern="1200" dirty="0" smtClean="0">
                <a:solidFill>
                  <a:schemeClr val="tx1"/>
                </a:solidFill>
                <a:effectLst/>
                <a:latin typeface="+mn-lt"/>
                <a:ea typeface="+mn-ea"/>
                <a:cs typeface="+mn-cs"/>
              </a:rPr>
              <a:t>real-life professional situations. (Pearson, 2014).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https://pearsonerpi.com/en/elt/integrated-skills/project-success</a:t>
            </a:r>
            <a:r>
              <a:rPr lang="en-US" dirty="0" smtClean="0"/>
              <a:t>    (Video play up</a:t>
            </a:r>
            <a:r>
              <a:rPr lang="en-US" baseline="0" dirty="0" smtClean="0"/>
              <a:t> to 1 min </a:t>
            </a:r>
            <a:r>
              <a:rPr lang="en-US" dirty="0" smtClean="0"/>
              <a:t>30 sec)</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37527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Project Success is a six-level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series  focused on workplace skills</a:t>
            </a:r>
            <a:r>
              <a:rPr lang="en-US" sz="1200" b="0" i="0" kern="1200" baseline="0" dirty="0" smtClean="0">
                <a:solidFill>
                  <a:schemeClr val="tx1"/>
                </a:solidFill>
                <a:effectLst/>
                <a:latin typeface="+mn-lt"/>
                <a:ea typeface="+mn-ea"/>
                <a:cs typeface="+mn-cs"/>
              </a:rPr>
              <a:t> g</a:t>
            </a:r>
            <a:r>
              <a:rPr lang="en-US" sz="1200" b="0" i="0" kern="1200" dirty="0" smtClean="0">
                <a:solidFill>
                  <a:schemeClr val="tx1"/>
                </a:solidFill>
                <a:effectLst/>
                <a:latin typeface="+mn-lt"/>
                <a:ea typeface="+mn-ea"/>
                <a:cs typeface="+mn-cs"/>
              </a:rPr>
              <a:t>eared toward adults. This video-based program teaches English through scenarios</a:t>
            </a:r>
            <a:r>
              <a:rPr lang="en-US" sz="1200" b="0" i="0" kern="1200" baseline="0" dirty="0" smtClean="0">
                <a:solidFill>
                  <a:schemeClr val="tx1"/>
                </a:solidFill>
                <a:effectLst/>
                <a:latin typeface="+mn-lt"/>
                <a:ea typeface="+mn-ea"/>
                <a:cs typeface="+mn-cs"/>
              </a:rPr>
              <a:t> with an emphasis on </a:t>
            </a:r>
            <a:r>
              <a:rPr lang="en-US" sz="1200" b="0" i="0" kern="1200" dirty="0" smtClean="0">
                <a:solidFill>
                  <a:schemeClr val="tx1"/>
                </a:solidFill>
                <a:effectLst/>
                <a:latin typeface="+mn-lt"/>
                <a:ea typeface="+mn-ea"/>
                <a:cs typeface="+mn-cs"/>
              </a:rPr>
              <a:t>real-life professional situations. (Pearson, 2014).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https://pearsonerpi.com/en/elt/integrated-skills/project-success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159815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Provided as a resource/example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116846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53682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6693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207490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Functional context education</a:t>
            </a:r>
          </a:p>
          <a:p>
            <a:pPr marL="0" indent="0">
              <a:buNone/>
            </a:pPr>
            <a:r>
              <a:rPr lang="en-US" dirty="0" smtClean="0"/>
              <a:t>“an instructional strategy that integrates the reaching of literacy skills and job content to move learners more successfully toward their education &amp; employment goals. (Wilder Opportunities for Women, 2009)”</a:t>
            </a:r>
          </a:p>
          <a:p>
            <a:pPr marL="0" indent="0">
              <a:buNone/>
            </a:pPr>
            <a:r>
              <a:rPr lang="en-US" i="1" dirty="0" smtClean="0"/>
              <a:t>Literacy task analysis </a:t>
            </a:r>
          </a:p>
          <a:p>
            <a:pPr marL="0" indent="0">
              <a:buNone/>
            </a:pPr>
            <a:r>
              <a:rPr lang="en-US" dirty="0" smtClean="0"/>
              <a:t>Curriculum which integrated academic and vocational competencies-reading, writing compotation and communication competencies (piloted by the US military)</a:t>
            </a:r>
          </a:p>
          <a:p>
            <a:endParaRPr lang="en-US" dirty="0" smtClean="0"/>
          </a:p>
          <a:p>
            <a:r>
              <a:rPr lang="en-US" dirty="0" smtClean="0"/>
              <a:t>Retrieved from https://</a:t>
            </a:r>
            <a:r>
              <a:rPr lang="en-US" dirty="0" err="1" smtClean="0"/>
              <a:t>learningfromexperience.com</a:t>
            </a:r>
            <a:r>
              <a:rPr lang="en-US" dirty="0" smtClean="0"/>
              <a:t>/downloads/research-library/experiential-learning-theory-guide-for-higher-education-educators.pdf</a:t>
            </a:r>
          </a:p>
          <a:p>
            <a:endParaRPr lang="en-US" dirty="0" smtClean="0"/>
          </a:p>
          <a:p>
            <a:pPr marL="0" indent="0">
              <a:buNone/>
            </a:pPr>
            <a:r>
              <a:rPr lang="en-US" dirty="0" smtClean="0"/>
              <a:t>“A conception of teaching and learning that helps teacher relate subject matter to real world situations.”</a:t>
            </a:r>
          </a:p>
          <a:p>
            <a:pPr marL="0" indent="0">
              <a:buNone/>
            </a:pPr>
            <a:r>
              <a:rPr lang="en-US" dirty="0" smtClean="0"/>
              <a:t>(2001 US Department of Education Office of Vocational &amp; Adult Education; </a:t>
            </a:r>
            <a:r>
              <a:rPr lang="en-US" dirty="0" err="1" smtClean="0"/>
              <a:t>Berns</a:t>
            </a:r>
            <a:r>
              <a:rPr lang="en-US" dirty="0" smtClean="0"/>
              <a:t> &amp; Erickson 2001)</a:t>
            </a:r>
          </a:p>
          <a:p>
            <a:pPr marL="0" indent="0">
              <a:buNone/>
            </a:pPr>
            <a:r>
              <a:rPr lang="en-US" dirty="0" smtClean="0"/>
              <a:t>” A diverse family of instructional strategies designed to more seamlessly link the learning of foundation skills and academic and occupational content by focusing teaching and learning squarely on concrete applications in a specific context that is of interest to the student. (</a:t>
            </a:r>
            <a:r>
              <a:rPr lang="en-US" dirty="0" err="1" smtClean="0"/>
              <a:t>Mazzeo</a:t>
            </a:r>
            <a:r>
              <a:rPr lang="en-US" dirty="0" smtClean="0"/>
              <a:t> 2008.)</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51841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diverse family of instructional strategies designed to more seamlessly link the learning of foundation skills and academic and occupational content by focusing teaching and learning squarely on concrete applications in a specific context that is of interest to the student. </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11357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Educator’s role and teaching in the learning cycle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10676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links are all live (provided as a supplemental resource.)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06500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stop at</a:t>
            </a:r>
            <a:r>
              <a:rPr lang="en-US" baseline="0" dirty="0" smtClean="0"/>
              <a:t> 1.12 (one minute 12 seconds)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752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April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April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April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April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April 26,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April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April 26,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April 26,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April 26,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April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April 26,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April 26,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hyperlink" Target="https://www.youtube.com/watch?time_continue=21&amp;v=k2ZL9M5AIH8" TargetMode="External"/><Relationship Id="rId12" Type="http://schemas.openxmlformats.org/officeDocument/2006/relationships/hyperlink" Target="https://www.youtube.com/watch?time_continue=3&amp;v=utpRqXs8h28" TargetMode="External"/><Relationship Id="rId13" Type="http://schemas.openxmlformats.org/officeDocument/2006/relationships/hyperlink" Target="https://www.youtube.com/watch?v=Fv86TcR3qAY" TargetMode="External"/><Relationship Id="rId14" Type="http://schemas.openxmlformats.org/officeDocument/2006/relationships/hyperlink" Target="https://www.youtube.com/watch?time_continue=3&amp;v=GhHueSjYceM" TargetMode="External"/><Relationship Id="rId1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sdce.edu/#academic-areas" TargetMode="External"/><Relationship Id="rId4" Type="http://schemas.openxmlformats.org/officeDocument/2006/relationships/hyperlink" Target="https://www.youtube.com/watch?v=CUoG_En6Z8o" TargetMode="External"/><Relationship Id="rId5" Type="http://schemas.openxmlformats.org/officeDocument/2006/relationships/hyperlink" Target="https://www.youtube.com/watch?v=ELRsZxwYwb4" TargetMode="External"/><Relationship Id="rId6" Type="http://schemas.openxmlformats.org/officeDocument/2006/relationships/hyperlink" Target="https://www.youtube.com/watch?v=0UP9Lp6ybhA" TargetMode="External"/><Relationship Id="rId7" Type="http://schemas.openxmlformats.org/officeDocument/2006/relationships/hyperlink" Target="https://www.youtube.com/watch?time_continue=3&amp;v=lPxiHZjWYa4" TargetMode="External"/><Relationship Id="rId8" Type="http://schemas.openxmlformats.org/officeDocument/2006/relationships/hyperlink" Target="https://www.youtube.com/watch?time_continue=1&amp;v=tGNDFTUExu8" TargetMode="External"/><Relationship Id="rId9" Type="http://schemas.openxmlformats.org/officeDocument/2006/relationships/hyperlink" Target="https://www.youtube.com/watch?v=BqeYn_gzOxE" TargetMode="External"/><Relationship Id="rId10" Type="http://schemas.openxmlformats.org/officeDocument/2006/relationships/hyperlink" Target="https://www.youtube.com/watch?time_continue=44&amp;v=xMqe5DYBjj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dce.edu/organization/news/earn-welding-certificate-600-hours" TargetMode="External"/><Relationship Id="rId4" Type="http://schemas.openxmlformats.org/officeDocument/2006/relationships/hyperlink" Target="https://www.youtube.com/watch?time_continue=3&amp;v=GhHueSjYceM"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www.casas.org/training-and-support/casas-peer-communities/california-adult-education-accountability-and-assessment/california-el-civics" TargetMode="External"/><Relationship Id="rId6" Type="http://schemas.openxmlformats.org/officeDocument/2006/relationships/hyperlink" Target="https://www.casas.org/product-overviews/curriculum-management-instruction/el-civics-objective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open?id=16ccOZ-J1vDTAR18OGNemxRf6dfRpMQR9"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open?id=1TFwFWRo5HLRzQJSNLFUBZoQ_VspDsjaW" TargetMode="External"/><Relationship Id="rId4" Type="http://schemas.openxmlformats.org/officeDocument/2006/relationships/image" Target="../media/image12.jpeg"/><Relationship Id="rId5" Type="http://schemas.openxmlformats.org/officeDocument/2006/relationships/hyperlink" Target="https://www.youtube.com/watch?time_continue=127&amp;v=9GllwoAufuA" TargetMode="External"/><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hyperlink" Target="https://www.youtube.com/watch?v=ThKXb9sucOM&amp;list=PLfim3A7lYrFedJUpT_EdJErngG8b3AhKK&amp;index=3" TargetMode="External"/><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microsoft.com/office/2007/relationships/hdphoto" Target="../media/hdphoto1.wdp"/><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s://www.usatoday.com/story/news/nation/2013/07/25/stateline-remedial-education/2586013/"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bctc.edu/colleges-staff/programs-services/i-bes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A_xoRJGODU0" TargetMode="External"/><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ruzmayra@fhda.edu" TargetMode="External"/><Relationship Id="rId3" Type="http://schemas.openxmlformats.org/officeDocument/2006/relationships/hyperlink" Target="mailto:rweinrot@sdccd.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sccc.org/papers/contextualized-teaching-learning-faculty-prim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ruzmayra@fhda.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29550" cy="2133600"/>
          </a:xfrm>
        </p:spPr>
        <p:txBody>
          <a:bodyPr/>
          <a:lstStyle/>
          <a:p>
            <a:pPr algn="ctr"/>
            <a:r>
              <a:rPr lang="en-US" sz="3600" b="1" dirty="0" smtClean="0"/>
              <a:t>Contextualized Curriculum</a:t>
            </a:r>
            <a:endParaRPr lang="en-US" sz="3600" b="1" cap="none" dirty="0">
              <a:latin typeface="Times New Roman"/>
              <a:cs typeface="Times New Roman"/>
            </a:endParaRPr>
          </a:p>
        </p:txBody>
      </p:sp>
      <p:sp>
        <p:nvSpPr>
          <p:cNvPr id="3" name="Subtitle 2"/>
          <p:cNvSpPr>
            <a:spLocks noGrp="1"/>
          </p:cNvSpPr>
          <p:nvPr>
            <p:ph type="subTitle" idx="1"/>
          </p:nvPr>
        </p:nvSpPr>
        <p:spPr>
          <a:xfrm>
            <a:off x="685799" y="3999566"/>
            <a:ext cx="8017933" cy="1752600"/>
          </a:xfrm>
        </p:spPr>
        <p:txBody>
          <a:bodyPr>
            <a:normAutofit/>
          </a:bodyPr>
          <a:lstStyle/>
          <a:p>
            <a:pPr algn="r"/>
            <a:r>
              <a:rPr lang="en-US" i="1" dirty="0" smtClean="0"/>
              <a:t>Mayra </a:t>
            </a:r>
            <a:r>
              <a:rPr lang="en-US" i="1" dirty="0"/>
              <a:t>Cruz</a:t>
            </a:r>
            <a:r>
              <a:rPr lang="en-US" dirty="0"/>
              <a:t>, </a:t>
            </a:r>
            <a:r>
              <a:rPr lang="en-US" dirty="0" smtClean="0"/>
              <a:t>Area B Representative ASCCC, CTE Leadership Committee</a:t>
            </a:r>
          </a:p>
          <a:p>
            <a:pPr algn="r"/>
            <a:r>
              <a:rPr lang="en-US" i="1" dirty="0" smtClean="0"/>
              <a:t>Richard Weinroth, </a:t>
            </a:r>
            <a:r>
              <a:rPr lang="en-US" i="1" dirty="0" err="1" smtClean="0"/>
              <a:t>Ed.D</a:t>
            </a:r>
            <a:r>
              <a:rPr lang="en-US" dirty="0" smtClean="0"/>
              <a:t>, San Diego Continuing Education</a:t>
            </a:r>
          </a:p>
        </p:txBody>
      </p:sp>
      <p:pic>
        <p:nvPicPr>
          <p:cNvPr id="5" name="Picture 4" descr="ASCCC_Logo"/>
          <p:cNvPicPr/>
          <p:nvPr/>
        </p:nvPicPr>
        <p:blipFill>
          <a:blip r:embed="rId3"/>
          <a:srcRect/>
          <a:stretch>
            <a:fillRect/>
          </a:stretch>
        </p:blipFill>
        <p:spPr bwMode="auto">
          <a:xfrm>
            <a:off x="2976282" y="6060141"/>
            <a:ext cx="3969813" cy="697006"/>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99" y="400050"/>
            <a:ext cx="9144000" cy="1714500"/>
          </a:xfrm>
          <a:prstGeom prst="rect">
            <a:avLst/>
          </a:prstGeom>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Learning Theories that Support Contextualized Learning</a:t>
            </a:r>
            <a:endParaRPr lang="en-US" b="1" dirty="0"/>
          </a:p>
        </p:txBody>
      </p:sp>
      <p:sp>
        <p:nvSpPr>
          <p:cNvPr id="3" name="Content Placeholder 2"/>
          <p:cNvSpPr>
            <a:spLocks noGrp="1"/>
          </p:cNvSpPr>
          <p:nvPr>
            <p:ph idx="1"/>
          </p:nvPr>
        </p:nvSpPr>
        <p:spPr/>
        <p:txBody>
          <a:bodyPr/>
          <a:lstStyle/>
          <a:p>
            <a:r>
              <a:rPr lang="en-US" dirty="0" smtClean="0"/>
              <a:t>Motivation theory</a:t>
            </a:r>
          </a:p>
          <a:p>
            <a:endParaRPr lang="en-US" dirty="0"/>
          </a:p>
          <a:p>
            <a:r>
              <a:rPr lang="en-US" dirty="0" smtClean="0"/>
              <a:t>Problem-Centered Theory</a:t>
            </a:r>
          </a:p>
          <a:p>
            <a:endParaRPr lang="en-US" dirty="0"/>
          </a:p>
          <a:p>
            <a:r>
              <a:rPr lang="en-US" dirty="0" smtClean="0"/>
              <a:t>Social Learning Theory</a:t>
            </a:r>
          </a:p>
          <a:p>
            <a:endParaRPr lang="en-US" dirty="0"/>
          </a:p>
          <a:p>
            <a:r>
              <a:rPr lang="en-US" dirty="0" smtClean="0"/>
              <a:t>Learning Styles</a:t>
            </a:r>
          </a:p>
          <a:p>
            <a:endParaRPr lang="en-US" dirty="0"/>
          </a:p>
          <a:p>
            <a:r>
              <a:rPr lang="en-US" dirty="0" smtClean="0"/>
              <a:t>Brain Research</a:t>
            </a:r>
            <a:endParaRPr lang="en-US" dirty="0"/>
          </a:p>
        </p:txBody>
      </p:sp>
    </p:spTree>
    <p:extLst>
      <p:ext uri="{BB962C8B-B14F-4D97-AF65-F5344CB8AC3E}">
        <p14:creationId xmlns:p14="http://schemas.microsoft.com/office/powerpoint/2010/main" val="2056723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Models for Implementation</a:t>
            </a:r>
            <a:endParaRPr lang="en-US" b="1" dirty="0"/>
          </a:p>
        </p:txBody>
      </p:sp>
      <p:sp>
        <p:nvSpPr>
          <p:cNvPr id="3" name="Content Placeholder 2"/>
          <p:cNvSpPr>
            <a:spLocks noGrp="1"/>
          </p:cNvSpPr>
          <p:nvPr>
            <p:ph idx="1"/>
          </p:nvPr>
        </p:nvSpPr>
        <p:spPr/>
        <p:txBody>
          <a:bodyPr/>
          <a:lstStyle/>
          <a:p>
            <a:endParaRPr lang="en-US" dirty="0" smtClean="0"/>
          </a:p>
          <a:p>
            <a:r>
              <a:rPr lang="en-US" dirty="0"/>
              <a:t>Stand-alone classrooms</a:t>
            </a:r>
          </a:p>
          <a:p>
            <a:pPr marL="731520" lvl="1" indent="-457200">
              <a:buFont typeface="+mj-lt"/>
              <a:buAutoNum type="arabicPeriod"/>
            </a:pPr>
            <a:r>
              <a:rPr lang="en-US" dirty="0"/>
              <a:t>Infuse academics and focused on academic skill building</a:t>
            </a:r>
          </a:p>
          <a:p>
            <a:pPr marL="731520" lvl="1" indent="-457200">
              <a:buFont typeface="+mj-lt"/>
              <a:buAutoNum type="arabicPeriod"/>
            </a:pPr>
            <a:r>
              <a:rPr lang="en-US" dirty="0"/>
              <a:t>Infused occupational – academic skills taught in the context of vocational </a:t>
            </a:r>
            <a:r>
              <a:rPr lang="en-US" dirty="0" smtClean="0"/>
              <a:t>competencies</a:t>
            </a:r>
          </a:p>
          <a:p>
            <a:pPr marL="731520" lvl="1" indent="-457200">
              <a:buFont typeface="+mj-lt"/>
              <a:buAutoNum type="arabicPeriod"/>
            </a:pPr>
            <a:endParaRPr lang="en-US" dirty="0"/>
          </a:p>
          <a:p>
            <a:r>
              <a:rPr lang="en-US" dirty="0" smtClean="0"/>
              <a:t>Linked courses or learning communities</a:t>
            </a:r>
          </a:p>
          <a:p>
            <a:endParaRPr lang="en-US" dirty="0"/>
          </a:p>
        </p:txBody>
      </p:sp>
    </p:spTree>
    <p:extLst>
      <p:ext uri="{BB962C8B-B14F-4D97-AF65-F5344CB8AC3E}">
        <p14:creationId xmlns:p14="http://schemas.microsoft.com/office/powerpoint/2010/main" val="1435441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San Diego Continuing Education Certificate </a:t>
            </a:r>
            <a:r>
              <a:rPr lang="en-US" dirty="0" smtClean="0">
                <a:hlinkClick r:id="rId3"/>
              </a:rPr>
              <a:t>Programs</a:t>
            </a:r>
            <a:endParaRPr lang="en-US" dirty="0"/>
          </a:p>
        </p:txBody>
      </p:sp>
      <p:sp>
        <p:nvSpPr>
          <p:cNvPr id="5" name="Content Placeholder 4"/>
          <p:cNvSpPr>
            <a:spLocks noGrp="1"/>
          </p:cNvSpPr>
          <p:nvPr>
            <p:ph idx="1"/>
          </p:nvPr>
        </p:nvSpPr>
        <p:spPr/>
        <p:txBody>
          <a:bodyPr>
            <a:noAutofit/>
          </a:bodyPr>
          <a:lstStyle/>
          <a:p>
            <a:pPr marL="517525" indent="-182563">
              <a:spcBef>
                <a:spcPts val="0"/>
              </a:spcBef>
            </a:pPr>
            <a:r>
              <a:rPr lang="en-US" sz="1800" dirty="0" smtClean="0"/>
              <a:t>Accounting/Business Information Worker </a:t>
            </a:r>
            <a:r>
              <a:rPr lang="en-US" sz="1800" u="sng" dirty="0" smtClean="0">
                <a:hlinkClick r:id="rId4"/>
              </a:rPr>
              <a:t>Video</a:t>
            </a:r>
            <a:endParaRPr lang="en-US" sz="1800" dirty="0" smtClean="0"/>
          </a:p>
          <a:p>
            <a:pPr marL="517525" indent="-182563">
              <a:spcBef>
                <a:spcPts val="0"/>
              </a:spcBef>
            </a:pPr>
            <a:r>
              <a:rPr lang="en-US" sz="1800" dirty="0" smtClean="0"/>
              <a:t>Automotive</a:t>
            </a:r>
            <a:endParaRPr lang="en-US" sz="1800" dirty="0"/>
          </a:p>
          <a:p>
            <a:pPr marL="517525" indent="-182563">
              <a:spcBef>
                <a:spcPts val="0"/>
              </a:spcBef>
            </a:pPr>
            <a:r>
              <a:rPr lang="en-US" sz="1800" dirty="0"/>
              <a:t>Child Development </a:t>
            </a:r>
            <a:r>
              <a:rPr lang="en-US" sz="1800" u="sng" dirty="0">
                <a:hlinkClick r:id="rId5"/>
              </a:rPr>
              <a:t>Video</a:t>
            </a:r>
            <a:endParaRPr lang="en-US" sz="1800" dirty="0"/>
          </a:p>
          <a:p>
            <a:pPr marL="517525" indent="-182563">
              <a:spcBef>
                <a:spcPts val="0"/>
              </a:spcBef>
            </a:pPr>
            <a:r>
              <a:rPr lang="en-US" sz="1800" dirty="0"/>
              <a:t>Computer System and Network Administration </a:t>
            </a:r>
            <a:r>
              <a:rPr lang="en-US" sz="1800" u="sng" dirty="0">
                <a:hlinkClick r:id="rId6"/>
              </a:rPr>
              <a:t>Video</a:t>
            </a:r>
            <a:endParaRPr lang="en-US" sz="1800" dirty="0"/>
          </a:p>
          <a:p>
            <a:pPr marL="517525" indent="-182563">
              <a:spcBef>
                <a:spcPts val="0"/>
              </a:spcBef>
            </a:pPr>
            <a:r>
              <a:rPr lang="en-US" sz="1800" dirty="0"/>
              <a:t>CISCO Certified Networking Associate </a:t>
            </a:r>
            <a:r>
              <a:rPr lang="en-US" sz="1800" u="sng" dirty="0">
                <a:hlinkClick r:id="rId7"/>
              </a:rPr>
              <a:t>Video</a:t>
            </a:r>
            <a:endParaRPr lang="en-US" sz="1800" dirty="0"/>
          </a:p>
          <a:p>
            <a:pPr marL="517525" indent="-182563">
              <a:spcBef>
                <a:spcPts val="0"/>
              </a:spcBef>
            </a:pPr>
            <a:r>
              <a:rPr lang="en-US" sz="1800" dirty="0"/>
              <a:t>Culinary and Bakeshop Academy </a:t>
            </a:r>
            <a:r>
              <a:rPr lang="en-US" sz="1800" u="sng" dirty="0">
                <a:hlinkClick r:id="rId8"/>
              </a:rPr>
              <a:t>Video</a:t>
            </a:r>
            <a:endParaRPr lang="en-US" sz="1800" dirty="0"/>
          </a:p>
          <a:p>
            <a:pPr marL="517525" indent="-182563">
              <a:spcBef>
                <a:spcPts val="0"/>
              </a:spcBef>
            </a:pPr>
            <a:r>
              <a:rPr lang="en-US" sz="1800" dirty="0"/>
              <a:t>Digital Design and Development</a:t>
            </a:r>
          </a:p>
          <a:p>
            <a:pPr marL="517525" indent="-182563">
              <a:spcBef>
                <a:spcPts val="0"/>
              </a:spcBef>
            </a:pPr>
            <a:r>
              <a:rPr lang="en-US" sz="1800" dirty="0"/>
              <a:t>Electronics</a:t>
            </a:r>
          </a:p>
          <a:p>
            <a:pPr marL="517525" indent="-182563">
              <a:spcBef>
                <a:spcPts val="0"/>
              </a:spcBef>
            </a:pPr>
            <a:r>
              <a:rPr lang="en-US" sz="1800" dirty="0"/>
              <a:t>English As A Second Language </a:t>
            </a:r>
            <a:r>
              <a:rPr lang="en-US" sz="1800" u="sng" dirty="0">
                <a:hlinkClick r:id="rId9"/>
              </a:rPr>
              <a:t>Video</a:t>
            </a:r>
            <a:endParaRPr lang="en-US" sz="1800" dirty="0"/>
          </a:p>
          <a:p>
            <a:pPr marL="517525" indent="-182563">
              <a:spcBef>
                <a:spcPts val="0"/>
              </a:spcBef>
            </a:pPr>
            <a:r>
              <a:rPr lang="en-US" sz="1800" dirty="0"/>
              <a:t>Fashion and Textiles </a:t>
            </a:r>
            <a:r>
              <a:rPr lang="en-US" sz="1800" u="sng" dirty="0">
                <a:hlinkClick r:id="rId10"/>
              </a:rPr>
              <a:t>Video</a:t>
            </a:r>
            <a:endParaRPr lang="en-US" sz="1800" dirty="0"/>
          </a:p>
          <a:p>
            <a:pPr marL="517525" indent="-182563">
              <a:spcBef>
                <a:spcPts val="0"/>
              </a:spcBef>
            </a:pPr>
            <a:r>
              <a:rPr lang="en-US" sz="1800" dirty="0"/>
              <a:t>Heating Ventilation &amp; Air conditioning (HVAC)</a:t>
            </a:r>
          </a:p>
          <a:p>
            <a:pPr marL="517525" indent="-182563">
              <a:spcBef>
                <a:spcPts val="0"/>
              </a:spcBef>
            </a:pPr>
            <a:r>
              <a:rPr lang="en-US" sz="1800" dirty="0"/>
              <a:t>Healthcare Careers </a:t>
            </a:r>
            <a:r>
              <a:rPr lang="en-US" sz="1800" u="sng" dirty="0">
                <a:hlinkClick r:id="rId11"/>
              </a:rPr>
              <a:t>Video</a:t>
            </a:r>
            <a:endParaRPr lang="en-US" sz="1800" dirty="0"/>
          </a:p>
          <a:p>
            <a:pPr marL="517525" indent="-182563">
              <a:spcBef>
                <a:spcPts val="0"/>
              </a:spcBef>
            </a:pPr>
            <a:r>
              <a:rPr lang="en-US" sz="1800" dirty="0"/>
              <a:t>High School Diploma/Equivalency </a:t>
            </a:r>
            <a:r>
              <a:rPr lang="en-US" sz="1800" u="sng" dirty="0">
                <a:hlinkClick r:id="rId12"/>
              </a:rPr>
              <a:t>Video</a:t>
            </a:r>
            <a:endParaRPr lang="en-US" sz="1800" dirty="0"/>
          </a:p>
          <a:p>
            <a:pPr marL="517525" indent="-182563">
              <a:spcBef>
                <a:spcPts val="0"/>
              </a:spcBef>
            </a:pPr>
            <a:r>
              <a:rPr lang="en-US" sz="1800" dirty="0"/>
              <a:t>Plumbing </a:t>
            </a:r>
          </a:p>
          <a:p>
            <a:pPr marL="517525" indent="-182563">
              <a:spcBef>
                <a:spcPts val="0"/>
              </a:spcBef>
            </a:pPr>
            <a:r>
              <a:rPr lang="en-US" sz="1800" dirty="0"/>
              <a:t>Small Business &amp; Project Management </a:t>
            </a:r>
            <a:r>
              <a:rPr lang="en-US" sz="1800" u="sng" dirty="0">
                <a:hlinkClick r:id="rId13"/>
              </a:rPr>
              <a:t>Video</a:t>
            </a:r>
            <a:endParaRPr lang="en-US" sz="1800" dirty="0"/>
          </a:p>
          <a:p>
            <a:pPr marL="517525" indent="-182563">
              <a:spcBef>
                <a:spcPts val="0"/>
              </a:spcBef>
            </a:pPr>
            <a:r>
              <a:rPr lang="en-US" sz="1800" dirty="0"/>
              <a:t>Upholstery</a:t>
            </a:r>
          </a:p>
          <a:p>
            <a:pPr marL="517525" indent="-182563">
              <a:spcBef>
                <a:spcPts val="0"/>
              </a:spcBef>
            </a:pPr>
            <a:r>
              <a:rPr lang="en-US" sz="1800" dirty="0"/>
              <a:t>Welding </a:t>
            </a:r>
            <a:r>
              <a:rPr lang="en-US" sz="1800" u="sng" dirty="0" smtClean="0">
                <a:hlinkClick r:id="rId14"/>
              </a:rPr>
              <a:t>Video</a:t>
            </a:r>
            <a:endParaRPr lang="en-US" sz="1800" dirty="0"/>
          </a:p>
        </p:txBody>
      </p:sp>
      <p:pic>
        <p:nvPicPr>
          <p:cNvPr id="1028" name="Picture 4" descr="C:\Users\Richard\Documents\Academic Senate\Logo SDCCD\tn_CE_DOSeal_horizontal_bw.jpg"/>
          <p:cNvPicPr>
            <a:picLocks noChangeAspect="1" noChangeArrowheads="1"/>
          </p:cNvPicPr>
          <p:nvPr/>
        </p:nvPicPr>
        <p:blipFill rotWithShape="1">
          <a:blip r:embed="rId15">
            <a:extLst>
              <a:ext uri="{28A0092B-C50C-407E-A947-70E740481C1C}">
                <a14:useLocalDpi xmlns:a14="http://schemas.microsoft.com/office/drawing/2010/main" val="0"/>
              </a:ext>
            </a:extLst>
          </a:blip>
          <a:srcRect l="67966"/>
          <a:stretch/>
        </p:blipFill>
        <p:spPr bwMode="auto">
          <a:xfrm>
            <a:off x="191542" y="533400"/>
            <a:ext cx="1124373"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0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San Diego Continuing Education </a:t>
            </a:r>
            <a:br>
              <a:rPr lang="en-US" dirty="0" smtClean="0"/>
            </a:br>
            <a:r>
              <a:rPr lang="en-US" dirty="0" smtClean="0">
                <a:hlinkClick r:id="rId3"/>
              </a:rPr>
              <a:t>Welding Program</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Students are provided </a:t>
            </a:r>
            <a:r>
              <a:rPr lang="en-US" dirty="0"/>
              <a:t>instruction and practical experience necessary </a:t>
            </a:r>
            <a:r>
              <a:rPr lang="en-US" dirty="0" smtClean="0"/>
              <a:t>to:</a:t>
            </a:r>
          </a:p>
          <a:p>
            <a:r>
              <a:rPr lang="en-US" dirty="0" smtClean="0"/>
              <a:t>Understand </a:t>
            </a:r>
            <a:r>
              <a:rPr lang="en-US" dirty="0"/>
              <a:t>welding </a:t>
            </a:r>
            <a:r>
              <a:rPr lang="en-US" dirty="0" smtClean="0"/>
              <a:t>industry principles </a:t>
            </a:r>
            <a:r>
              <a:rPr lang="en-US" dirty="0"/>
              <a:t>and practices </a:t>
            </a:r>
            <a:endParaRPr lang="en-US" dirty="0" smtClean="0"/>
          </a:p>
          <a:p>
            <a:r>
              <a:rPr lang="en-US" dirty="0" smtClean="0"/>
              <a:t>Safely </a:t>
            </a:r>
            <a:r>
              <a:rPr lang="en-US" dirty="0"/>
              <a:t>perform shielded metal arc welding </a:t>
            </a:r>
            <a:r>
              <a:rPr lang="en-US" dirty="0" smtClean="0"/>
              <a:t>utilizing </a:t>
            </a:r>
            <a:r>
              <a:rPr lang="en-US" dirty="0"/>
              <a:t>steel plates and shapes with fillet and groove welds to American Welding Society acceptable standards. </a:t>
            </a:r>
            <a:endParaRPr lang="en-US" dirty="0" smtClean="0"/>
          </a:p>
          <a:p>
            <a:r>
              <a:rPr lang="en-US" dirty="0" smtClean="0"/>
              <a:t>Integrate and apply workplace </a:t>
            </a:r>
            <a:r>
              <a:rPr lang="en-US" dirty="0"/>
              <a:t>skills such as math, </a:t>
            </a:r>
            <a:r>
              <a:rPr lang="en-US" dirty="0" smtClean="0"/>
              <a:t>communications, </a:t>
            </a:r>
            <a:r>
              <a:rPr lang="en-US" dirty="0"/>
              <a:t>and business ethics</a:t>
            </a:r>
            <a:r>
              <a:rPr lang="en-US" dirty="0" smtClean="0"/>
              <a:t>. </a:t>
            </a:r>
          </a:p>
          <a:p>
            <a:r>
              <a:rPr lang="en-US" dirty="0"/>
              <a:t>Upon completion of 600 hours students may receive a welding certificate from the American Welding Society (AWS) and SDCE. </a:t>
            </a:r>
            <a:r>
              <a:rPr lang="en-US" u="sng" dirty="0" smtClean="0">
                <a:hlinkClick r:id="rId4"/>
              </a:rPr>
              <a:t>Video</a:t>
            </a:r>
            <a:endParaRPr lang="en-US" u="sng" dirty="0"/>
          </a:p>
          <a:p>
            <a:pPr marL="0" indent="0">
              <a:buNone/>
            </a:pPr>
            <a:endParaRPr lang="en-US" dirty="0"/>
          </a:p>
          <a:p>
            <a:endParaRPr lang="en-US" dirty="0"/>
          </a:p>
          <a:p>
            <a:endParaRPr lang="en-US" dirty="0"/>
          </a:p>
        </p:txBody>
      </p:sp>
      <p:pic>
        <p:nvPicPr>
          <p:cNvPr id="8193" name="Picture 1" descr="C:\Users\Richard\Documents\Academic Senate\0 Academic Senate Monthly\0 2018-19 fall spring\contextualized curriculum presenation\welde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0832" y="365346"/>
            <a:ext cx="1199056" cy="130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80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San Diego Continuing Education </a:t>
            </a:r>
            <a:br>
              <a:rPr lang="en-US" dirty="0" smtClean="0"/>
            </a:br>
            <a:r>
              <a:rPr lang="en-US" dirty="0" smtClean="0"/>
              <a:t>EL Civics Program</a:t>
            </a:r>
            <a:endParaRPr lang="en-US" dirty="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390" y="4991100"/>
            <a:ext cx="2695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Users\Richard\Documents\Academic Senate\0 Academic Senate Monthly\0 2018-19 fall spring\contextualized curriculum presenation\flag.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391" t="18000" r="5354" b="21184"/>
          <a:stretch/>
        </p:blipFill>
        <p:spPr bwMode="auto">
          <a:xfrm>
            <a:off x="155575" y="638219"/>
            <a:ext cx="1308529" cy="88170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normAutofit/>
          </a:bodyPr>
          <a:lstStyle/>
          <a:p>
            <a:pPr marL="0" indent="0">
              <a:buNone/>
            </a:pPr>
            <a:r>
              <a:rPr lang="en-US" dirty="0" smtClean="0"/>
              <a:t>Students are provided </a:t>
            </a:r>
            <a:r>
              <a:rPr lang="en-US" dirty="0"/>
              <a:t>instruction and practical experience necessary </a:t>
            </a:r>
            <a:r>
              <a:rPr lang="en-US" dirty="0" smtClean="0"/>
              <a:t>to </a:t>
            </a:r>
            <a:r>
              <a:rPr lang="en-US" dirty="0"/>
              <a:t>ensure that </a:t>
            </a:r>
            <a:r>
              <a:rPr lang="en-US" dirty="0" smtClean="0"/>
              <a:t>they understand </a:t>
            </a:r>
            <a:r>
              <a:rPr lang="en-US" dirty="0"/>
              <a:t>the rights and responsibilities of being a </a:t>
            </a:r>
            <a:r>
              <a:rPr lang="en-US" dirty="0" smtClean="0"/>
              <a:t>citizen. The </a:t>
            </a:r>
            <a:r>
              <a:rPr lang="en-US" dirty="0" smtClean="0">
                <a:hlinkClick r:id="rId5"/>
              </a:rPr>
              <a:t>EL </a:t>
            </a:r>
            <a:r>
              <a:rPr lang="en-US" dirty="0">
                <a:hlinkClick r:id="rId5"/>
              </a:rPr>
              <a:t>Civics </a:t>
            </a:r>
            <a:r>
              <a:rPr lang="en-US" dirty="0" smtClean="0">
                <a:hlinkClick r:id="rId5"/>
              </a:rPr>
              <a:t>Program </a:t>
            </a:r>
            <a:r>
              <a:rPr lang="en-US" dirty="0" smtClean="0"/>
              <a:t>supports effective </a:t>
            </a:r>
            <a:r>
              <a:rPr lang="en-US" dirty="0"/>
              <a:t>practices </a:t>
            </a:r>
            <a:r>
              <a:rPr lang="en-US" dirty="0" smtClean="0"/>
              <a:t>through curriculum </a:t>
            </a:r>
            <a:r>
              <a:rPr lang="en-US" dirty="0"/>
              <a:t>linked to civics </a:t>
            </a:r>
            <a:r>
              <a:rPr lang="en-US" dirty="0" smtClean="0"/>
              <a:t>education. Program </a:t>
            </a:r>
            <a:r>
              <a:rPr lang="en-US" dirty="0" smtClean="0">
                <a:hlinkClick r:id="rId6"/>
              </a:rPr>
              <a:t>objectives </a:t>
            </a:r>
            <a:r>
              <a:rPr lang="en-US" dirty="0" smtClean="0"/>
              <a:t>include: </a:t>
            </a:r>
          </a:p>
          <a:p>
            <a:pPr marL="0" indent="0">
              <a:buNone/>
            </a:pPr>
            <a:endParaRPr lang="en-US" sz="800" dirty="0"/>
          </a:p>
          <a:p>
            <a:pPr marL="741363" indent="-284163"/>
            <a:r>
              <a:rPr lang="en-US" dirty="0" smtClean="0"/>
              <a:t>Cultural differences</a:t>
            </a:r>
          </a:p>
          <a:p>
            <a:pPr marL="741363" indent="-284163"/>
            <a:r>
              <a:rPr lang="en-US" dirty="0" smtClean="0"/>
              <a:t>Communicating with a child’s school</a:t>
            </a:r>
          </a:p>
          <a:p>
            <a:pPr marL="741363" indent="-284163"/>
            <a:r>
              <a:rPr lang="en-US" dirty="0" smtClean="0"/>
              <a:t>Interacting with health professionals</a:t>
            </a:r>
          </a:p>
          <a:p>
            <a:pPr marL="741363" indent="-284163"/>
            <a:r>
              <a:rPr lang="en-US" dirty="0" smtClean="0"/>
              <a:t>Research careers and career opportunities</a:t>
            </a:r>
          </a:p>
          <a:p>
            <a:pPr marL="741363" indent="-284163"/>
            <a:r>
              <a:rPr lang="en-US" dirty="0" smtClean="0"/>
              <a:t>Transition to college</a:t>
            </a:r>
          </a:p>
          <a:p>
            <a:pPr marL="741363" indent="-284163"/>
            <a:r>
              <a:rPr lang="en-US" dirty="0" smtClean="0"/>
              <a:t>Communicating at work</a:t>
            </a:r>
            <a:endParaRPr lang="en-US" dirty="0"/>
          </a:p>
          <a:p>
            <a:endParaRPr lang="en-US" dirty="0"/>
          </a:p>
        </p:txBody>
      </p:sp>
      <p:sp>
        <p:nvSpPr>
          <p:cNvPr id="2" name="AutoShape 3" descr="Image result for us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us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578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77562"/>
          </a:xfrm>
        </p:spPr>
        <p:txBody>
          <a:bodyPr>
            <a:normAutofit fontScale="90000"/>
          </a:bodyPr>
          <a:lstStyle/>
          <a:p>
            <a:pPr algn="ctr"/>
            <a:r>
              <a:rPr lang="en-US" dirty="0" smtClean="0"/>
              <a:t>EL Civics Program </a:t>
            </a:r>
            <a:r>
              <a:rPr lang="en-US" dirty="0" smtClean="0">
                <a:hlinkClick r:id="rId3"/>
              </a:rPr>
              <a:t>Student Guide</a:t>
            </a:r>
            <a:endParaRPr lang="en-US" dirty="0"/>
          </a:p>
        </p:txBody>
      </p:sp>
      <p:sp>
        <p:nvSpPr>
          <p:cNvPr id="5" name="Content Placeholder 4"/>
          <p:cNvSpPr>
            <a:spLocks noGrp="1"/>
          </p:cNvSpPr>
          <p:nvPr>
            <p:ph idx="1"/>
          </p:nvPr>
        </p:nvSpPr>
        <p:spPr/>
        <p:txBody>
          <a:bodyPr>
            <a:normAutofit/>
          </a:bodyPr>
          <a:lstStyle/>
          <a:p>
            <a:endParaRPr lang="en-US" dirty="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344" b="-4472"/>
          <a:stretch/>
        </p:blipFill>
        <p:spPr bwMode="auto">
          <a:xfrm>
            <a:off x="914400" y="1306378"/>
            <a:ext cx="6889045" cy="540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5307" y="5963478"/>
            <a:ext cx="4285753" cy="369332"/>
          </a:xfrm>
          <a:prstGeom prst="rect">
            <a:avLst/>
          </a:prstGeom>
          <a:noFill/>
        </p:spPr>
        <p:txBody>
          <a:bodyPr wrap="square" rtlCol="0">
            <a:spAutoFit/>
          </a:bodyPr>
          <a:lstStyle/>
          <a:p>
            <a:r>
              <a:rPr lang="en-US" dirty="0" smtClean="0"/>
              <a:t>EL Civics Beginning Low-Student Guide</a:t>
            </a:r>
            <a:endParaRPr lang="en-US" dirty="0"/>
          </a:p>
        </p:txBody>
      </p:sp>
    </p:spTree>
    <p:extLst>
      <p:ext uri="{BB962C8B-B14F-4D97-AF65-F5344CB8AC3E}">
        <p14:creationId xmlns:p14="http://schemas.microsoft.com/office/powerpoint/2010/main" val="258178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77562"/>
          </a:xfrm>
        </p:spPr>
        <p:txBody>
          <a:bodyPr>
            <a:normAutofit fontScale="90000"/>
          </a:bodyPr>
          <a:lstStyle/>
          <a:p>
            <a:pPr algn="ctr"/>
            <a:r>
              <a:rPr lang="en-US" dirty="0" smtClean="0"/>
              <a:t>EL Civics Program </a:t>
            </a:r>
            <a:r>
              <a:rPr lang="en-US" dirty="0" smtClean="0">
                <a:hlinkClick r:id="rId3"/>
              </a:rPr>
              <a:t>Student Guide</a:t>
            </a:r>
            <a:endParaRPr lang="en-US" dirty="0"/>
          </a:p>
        </p:txBody>
      </p:sp>
      <p:sp>
        <p:nvSpPr>
          <p:cNvPr id="5" name="Content Placeholder 4"/>
          <p:cNvSpPr>
            <a:spLocks noGrp="1"/>
          </p:cNvSpPr>
          <p:nvPr>
            <p:ph idx="1"/>
          </p:nvPr>
        </p:nvSpPr>
        <p:spPr/>
        <p:txBody>
          <a:bodyPr>
            <a:normAutofit/>
          </a:bodyPr>
          <a:lstStyle/>
          <a:p>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476"/>
          <a:stretch/>
        </p:blipFill>
        <p:spPr bwMode="auto">
          <a:xfrm>
            <a:off x="747423" y="1210962"/>
            <a:ext cx="7552355" cy="526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75652" y="6203083"/>
            <a:ext cx="4412974" cy="369332"/>
          </a:xfrm>
          <a:prstGeom prst="rect">
            <a:avLst/>
          </a:prstGeom>
          <a:noFill/>
        </p:spPr>
        <p:txBody>
          <a:bodyPr wrap="square" rtlCol="0">
            <a:spAutoFit/>
          </a:bodyPr>
          <a:lstStyle/>
          <a:p>
            <a:r>
              <a:rPr lang="en-US" dirty="0"/>
              <a:t>EL Civics </a:t>
            </a:r>
            <a:r>
              <a:rPr lang="en-US" dirty="0" smtClean="0"/>
              <a:t>Advanced-Student Guide </a:t>
            </a:r>
            <a:r>
              <a:rPr lang="en-US" dirty="0" smtClean="0">
                <a:hlinkClick r:id="rId5"/>
              </a:rPr>
              <a:t>video</a:t>
            </a:r>
            <a:endParaRPr lang="en-US" dirty="0"/>
          </a:p>
        </p:txBody>
      </p:sp>
      <p:pic>
        <p:nvPicPr>
          <p:cNvPr id="2054" name="Picture 6" descr="C:\Users\Richard\Documents\Academic Senate\0 Academic Senate Monthly\0 2018-19 fall spring\contextualized curriculum presenation\phone 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7534" y="467995"/>
            <a:ext cx="1179775" cy="101889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ichard\Documents\Academic Senate\0 Academic Senate Monthly\0 2018-19 fall spring\contextualized curriculum presenation\phone angry custo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5289" y="1180163"/>
            <a:ext cx="1386674" cy="138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400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77562"/>
          </a:xfrm>
        </p:spPr>
        <p:txBody>
          <a:bodyPr>
            <a:normAutofit fontScale="90000"/>
          </a:bodyPr>
          <a:lstStyle/>
          <a:p>
            <a:pPr algn="ctr"/>
            <a:r>
              <a:rPr lang="en-US" dirty="0" smtClean="0"/>
              <a:t>Pre-Vocational ESL</a:t>
            </a:r>
            <a:endParaRPr lang="en-US" dirty="0"/>
          </a:p>
        </p:txBody>
      </p:sp>
      <p:sp>
        <p:nvSpPr>
          <p:cNvPr id="5" name="Content Placeholder 4"/>
          <p:cNvSpPr>
            <a:spLocks noGrp="1"/>
          </p:cNvSpPr>
          <p:nvPr>
            <p:ph idx="1"/>
          </p:nvPr>
        </p:nvSpPr>
        <p:spPr/>
        <p:txBody>
          <a:bodyPr>
            <a:normAutofit/>
          </a:bodyPr>
          <a:lstStyle/>
          <a:p>
            <a:endParaRPr lang="en-US" dirty="0"/>
          </a:p>
          <a:p>
            <a:pPr marL="0" indent="0">
              <a:buNone/>
            </a:pPr>
            <a:endParaRPr lang="en-US" dirty="0"/>
          </a:p>
          <a:p>
            <a:pPr marL="0" indent="0">
              <a:buNone/>
            </a:pPr>
            <a:endParaRPr lang="en-US" dirty="0"/>
          </a:p>
        </p:txBody>
      </p:sp>
      <p:sp>
        <p:nvSpPr>
          <p:cNvPr id="2" name="TextBox 1"/>
          <p:cNvSpPr txBox="1"/>
          <p:nvPr/>
        </p:nvSpPr>
        <p:spPr>
          <a:xfrm>
            <a:off x="2646246" y="5963478"/>
            <a:ext cx="3511967" cy="369332"/>
          </a:xfrm>
          <a:prstGeom prst="rect">
            <a:avLst/>
          </a:prstGeom>
          <a:noFill/>
        </p:spPr>
        <p:txBody>
          <a:bodyPr wrap="square" rtlCol="0">
            <a:spAutoFit/>
          </a:bodyPr>
          <a:lstStyle/>
          <a:p>
            <a:r>
              <a:rPr lang="en-US" dirty="0" smtClean="0"/>
              <a:t>Project Success 6-level Series</a:t>
            </a:r>
            <a:endParaRPr lang="en-US" dirty="0"/>
          </a:p>
        </p:txBody>
      </p:sp>
      <p:pic>
        <p:nvPicPr>
          <p:cNvPr id="4098" name="Picture 2" descr="C:\Users\Richard\Documents\Academic Senate\0 Academic Senate Monthly\0 2018-19 fall spring\contextualized curriculum presenation\Book Cover Project Success\Project Success Book 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60964" y="1438086"/>
            <a:ext cx="1546666" cy="20387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ichard\Documents\Academic Senate\0 Academic Senate Monthly\0 2018-19 fall spring\contextualized curriculum presenation\Book Cover Project Success\Project Success Book 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25795" y="1443338"/>
            <a:ext cx="1552870" cy="20361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ichard\Documents\Academic Senate\0 Academic Senate Monthly\0 2018-19 fall spring\contextualized curriculum presenation\Book Cover Project Success\Project Success Book 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99243" y="1438086"/>
            <a:ext cx="1532684" cy="200969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ichard\Documents\Academic Senate\0 Academic Senate Monthly\0 2018-19 fall spring\contextualized curriculum presenation\Book Cover Project Success\Project Success Book 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76277" y="3696452"/>
            <a:ext cx="1531353" cy="20157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Richard\Documents\Academic Senate\0 Academic Senate Monthly\0 2018-19 fall spring\contextualized curriculum presenation\Book Cover Project Success\Project Success Book 4.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25795" y="3650171"/>
            <a:ext cx="1602326" cy="210832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Richard\Documents\Academic Senate\0 Academic Senate Monthly\0 2018-19 fall spring\contextualized curriculum presenation\Book Cover Project Success\Project Success Book 5.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699243" y="3664247"/>
            <a:ext cx="1597170" cy="209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6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77562"/>
          </a:xfrm>
        </p:spPr>
        <p:txBody>
          <a:bodyPr>
            <a:normAutofit fontScale="90000"/>
          </a:bodyPr>
          <a:lstStyle/>
          <a:p>
            <a:pPr algn="ctr"/>
            <a:r>
              <a:rPr lang="en-US" dirty="0" smtClean="0"/>
              <a:t>PS 4: Asking for a Promotion</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01" t="1553" r="4613"/>
          <a:stretch/>
        </p:blipFill>
        <p:spPr bwMode="auto">
          <a:xfrm>
            <a:off x="1272206" y="1290475"/>
            <a:ext cx="6416703" cy="50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0"/>
            <a:ext cx="7350981" cy="4876800"/>
          </a:xfrm>
        </p:spPr>
        <p:txBody>
          <a:bodyPr>
            <a:normAutofit/>
          </a:bodyPr>
          <a:lstStyle/>
          <a:p>
            <a:endParaRPr lang="en-US" dirty="0"/>
          </a:p>
          <a:p>
            <a:pPr marL="0" indent="0">
              <a:buNone/>
            </a:pPr>
            <a:endParaRPr lang="en-US" dirty="0"/>
          </a:p>
          <a:p>
            <a:pPr marL="0" indent="0">
              <a:buNone/>
            </a:pPr>
            <a:endParaRPr lang="en-US" dirty="0"/>
          </a:p>
        </p:txBody>
      </p:sp>
      <p:pic>
        <p:nvPicPr>
          <p:cNvPr id="5123" name="Picture 3" descr="C:\Users\Richard\Documents\Academic Senate\0 Academic Senate Monthly\0 2018-19 fall spring\contextualized curriculum presenation\money.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85544" y="455277"/>
            <a:ext cx="1327868" cy="835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63763" y="5353014"/>
            <a:ext cx="2074907" cy="584775"/>
          </a:xfrm>
          <a:prstGeom prst="rect">
            <a:avLst/>
          </a:prstGeom>
          <a:noFill/>
        </p:spPr>
        <p:txBody>
          <a:bodyPr wrap="square" rtlCol="0">
            <a:spAutoFit/>
          </a:bodyPr>
          <a:lstStyle/>
          <a:p>
            <a:r>
              <a:rPr lang="en-US" sz="3200" dirty="0" smtClean="0"/>
              <a:t>Video </a:t>
            </a:r>
            <a:r>
              <a:rPr lang="en-US" sz="3200" u="sng" dirty="0">
                <a:hlinkClick r:id="rId5"/>
              </a:rPr>
              <a:t>link</a:t>
            </a:r>
            <a:endParaRPr lang="en-US" sz="3200" dirty="0"/>
          </a:p>
        </p:txBody>
      </p:sp>
      <p:pic>
        <p:nvPicPr>
          <p:cNvPr id="5124" name="Picture 4" descr="C:\Users\Richard\Documents\Academic Senate\0 Academic Senate Monthly\0 2018-19 fall spring\contextualized curriculum presenation\negotiati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60" y="625860"/>
            <a:ext cx="1270346" cy="127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44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77562"/>
          </a:xfrm>
        </p:spPr>
        <p:txBody>
          <a:bodyPr>
            <a:normAutofit fontScale="90000"/>
          </a:bodyPr>
          <a:lstStyle/>
          <a:p>
            <a:pPr algn="ctr"/>
            <a:r>
              <a:rPr lang="en-US" dirty="0" smtClean="0"/>
              <a:t>PS 4: Reading a Pay Stub</a:t>
            </a:r>
            <a:endParaRPr lang="en-US" dirty="0"/>
          </a:p>
        </p:txBody>
      </p:sp>
      <p:sp>
        <p:nvSpPr>
          <p:cNvPr id="5" name="Content Placeholder 4"/>
          <p:cNvSpPr>
            <a:spLocks noGrp="1"/>
          </p:cNvSpPr>
          <p:nvPr>
            <p:ph idx="1"/>
          </p:nvPr>
        </p:nvSpPr>
        <p:spPr>
          <a:xfrm>
            <a:off x="457200" y="1600200"/>
            <a:ext cx="7350981" cy="4876800"/>
          </a:xfrm>
        </p:spPr>
        <p:txBody>
          <a:bodyPr>
            <a:normAutofit/>
          </a:bodyPr>
          <a:lstStyle/>
          <a:p>
            <a:endParaRPr lang="en-US" dirty="0"/>
          </a:p>
          <a:p>
            <a:pPr marL="0" indent="0">
              <a:buNone/>
            </a:pPr>
            <a:endParaRPr lang="en-US" dirty="0"/>
          </a:p>
          <a:p>
            <a:pPr marL="0" indent="0">
              <a:buNone/>
            </a:pPr>
            <a:endParaRPr lang="en-US" dirty="0"/>
          </a:p>
        </p:txBody>
      </p:sp>
      <p:pic>
        <p:nvPicPr>
          <p:cNvPr id="6145" name="Picture 1" descr="C:\Users\Richard\Documents\Academic Senate\0 Academic Senate Monthly\0 2018-19 fall spring\contextualized curriculum presenation\calculato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610" y="1465605"/>
            <a:ext cx="1659582" cy="1659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1538286" y="4227112"/>
          <a:ext cx="6115050" cy="2240280"/>
        </p:xfrm>
        <a:graphic>
          <a:graphicData uri="http://schemas.openxmlformats.org/drawingml/2006/table">
            <a:tbl>
              <a:tblPr firstRow="1" firstCol="1" bandRow="1">
                <a:tableStyleId>{5C22544A-7EE6-4342-B048-85BDC9FD1C3A}</a:tableStyleId>
              </a:tblPr>
              <a:tblGrid>
                <a:gridCol w="2743200"/>
                <a:gridCol w="3371850"/>
              </a:tblGrid>
              <a:tr h="971550">
                <a:tc>
                  <a:txBody>
                    <a:bodyPr/>
                    <a:lstStyle/>
                    <a:p>
                      <a:pPr marL="53975" marR="0" indent="0">
                        <a:spcBef>
                          <a:spcPts val="0"/>
                        </a:spcBef>
                        <a:spcAft>
                          <a:spcPts val="300"/>
                        </a:spcAft>
                        <a:buFont typeface="+mj-lt"/>
                        <a:buNone/>
                      </a:pPr>
                      <a:r>
                        <a:rPr lang="en-US" sz="1200" dirty="0">
                          <a:effectLst/>
                        </a:rPr>
                        <a:t>What is Lina’s current net pay?</a:t>
                      </a:r>
                    </a:p>
                    <a:p>
                      <a:pPr marL="255905" marR="0">
                        <a:spcBef>
                          <a:spcPts val="0"/>
                        </a:spcBef>
                        <a:spcAft>
                          <a:spcPts val="300"/>
                        </a:spcAft>
                      </a:pPr>
                      <a:r>
                        <a:rPr lang="en-US" sz="1200" dirty="0">
                          <a:effectLst/>
                        </a:rPr>
                        <a:t>a. 1505.60</a:t>
                      </a:r>
                    </a:p>
                    <a:p>
                      <a:pPr marL="255905" marR="0">
                        <a:spcBef>
                          <a:spcPts val="0"/>
                        </a:spcBef>
                        <a:spcAft>
                          <a:spcPts val="300"/>
                        </a:spcAft>
                      </a:pPr>
                      <a:r>
                        <a:rPr lang="en-US" sz="1200" dirty="0">
                          <a:effectLst/>
                        </a:rPr>
                        <a:t>b. 11324.25</a:t>
                      </a:r>
                    </a:p>
                    <a:p>
                      <a:pPr marL="255905" marR="0">
                        <a:spcBef>
                          <a:spcPts val="0"/>
                        </a:spcBef>
                        <a:spcAft>
                          <a:spcPts val="0"/>
                        </a:spcAft>
                      </a:pPr>
                      <a:r>
                        <a:rPr lang="en-US" sz="1200" dirty="0">
                          <a:effectLst/>
                        </a:rPr>
                        <a:t>c. 1650.00</a:t>
                      </a:r>
                      <a:endParaRPr lang="en-US" sz="1200" dirty="0">
                        <a:effectLst/>
                        <a:latin typeface="Times New Roman"/>
                        <a:ea typeface="Times New Roman"/>
                      </a:endParaRPr>
                    </a:p>
                  </a:txBody>
                  <a:tcPr marL="68580" marR="68580" marT="0" marB="0"/>
                </a:tc>
                <a:tc>
                  <a:txBody>
                    <a:bodyPr/>
                    <a:lstStyle/>
                    <a:p>
                      <a:pPr marL="285750" marR="0" indent="0">
                        <a:spcBef>
                          <a:spcPts val="0"/>
                        </a:spcBef>
                        <a:spcAft>
                          <a:spcPts val="300"/>
                        </a:spcAft>
                        <a:buFont typeface="+mj-lt"/>
                        <a:buNone/>
                      </a:pPr>
                      <a:r>
                        <a:rPr lang="en-US" sz="1200" dirty="0">
                          <a:effectLst/>
                        </a:rPr>
                        <a:t>How much has Lina paid so far this year for hospital insurance?</a:t>
                      </a:r>
                    </a:p>
                    <a:p>
                      <a:pPr marL="255905" marR="0">
                        <a:spcBef>
                          <a:spcPts val="0"/>
                        </a:spcBef>
                        <a:spcAft>
                          <a:spcPts val="300"/>
                        </a:spcAft>
                      </a:pPr>
                      <a:r>
                        <a:rPr lang="en-US" sz="1200" dirty="0">
                          <a:effectLst/>
                        </a:rPr>
                        <a:t>a. 157.57</a:t>
                      </a:r>
                    </a:p>
                    <a:p>
                      <a:pPr marL="255905" marR="0">
                        <a:spcBef>
                          <a:spcPts val="0"/>
                        </a:spcBef>
                        <a:spcAft>
                          <a:spcPts val="300"/>
                        </a:spcAft>
                      </a:pPr>
                      <a:r>
                        <a:rPr lang="en-US" sz="1200" dirty="0">
                          <a:effectLst/>
                        </a:rPr>
                        <a:t>b. 22.51</a:t>
                      </a:r>
                    </a:p>
                    <a:p>
                      <a:pPr marL="255905" marR="0">
                        <a:spcBef>
                          <a:spcPts val="0"/>
                        </a:spcBef>
                        <a:spcAft>
                          <a:spcPts val="0"/>
                        </a:spcAft>
                      </a:pPr>
                      <a:r>
                        <a:rPr lang="en-US" sz="1200" dirty="0">
                          <a:effectLst/>
                        </a:rPr>
                        <a:t>c. 61.83</a:t>
                      </a:r>
                    </a:p>
                    <a:p>
                      <a:pPr marL="255905"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1011555">
                <a:tc>
                  <a:txBody>
                    <a:bodyPr/>
                    <a:lstStyle/>
                    <a:p>
                      <a:pPr marL="285750" marR="0">
                        <a:spcBef>
                          <a:spcPts val="0"/>
                        </a:spcBef>
                        <a:spcAft>
                          <a:spcPts val="300"/>
                        </a:spcAft>
                      </a:pPr>
                      <a:r>
                        <a:rPr lang="en-US" sz="1200" dirty="0">
                          <a:effectLst/>
                        </a:rPr>
                        <a:t>Which amount is the highest?</a:t>
                      </a:r>
                    </a:p>
                    <a:p>
                      <a:pPr marL="255905" marR="0">
                        <a:spcBef>
                          <a:spcPts val="0"/>
                        </a:spcBef>
                        <a:spcAft>
                          <a:spcPts val="300"/>
                        </a:spcAft>
                      </a:pPr>
                      <a:r>
                        <a:rPr lang="en-US" sz="1200" dirty="0">
                          <a:effectLst/>
                        </a:rPr>
                        <a:t>a. current overtime pay</a:t>
                      </a:r>
                    </a:p>
                    <a:p>
                      <a:pPr marL="255905" marR="0">
                        <a:spcBef>
                          <a:spcPts val="0"/>
                        </a:spcBef>
                        <a:spcAft>
                          <a:spcPts val="300"/>
                        </a:spcAft>
                      </a:pPr>
                      <a:r>
                        <a:rPr lang="en-US" sz="1200" dirty="0">
                          <a:effectLst/>
                        </a:rPr>
                        <a:t>b. current FICA</a:t>
                      </a:r>
                    </a:p>
                    <a:p>
                      <a:pPr marL="255905" marR="0">
                        <a:spcBef>
                          <a:spcPts val="0"/>
                        </a:spcBef>
                        <a:spcAft>
                          <a:spcPts val="300"/>
                        </a:spcAft>
                      </a:pPr>
                      <a:r>
                        <a:rPr lang="en-US" sz="1200" dirty="0">
                          <a:effectLst/>
                        </a:rPr>
                        <a:t>c. current federal tax</a:t>
                      </a:r>
                      <a:endParaRPr lang="en-US" sz="1200" dirty="0">
                        <a:effectLst/>
                        <a:latin typeface="Times New Roman"/>
                        <a:ea typeface="Times New Roman"/>
                      </a:endParaRPr>
                    </a:p>
                  </a:txBody>
                  <a:tcPr marL="68580" marR="68580" marT="0" marB="0"/>
                </a:tc>
                <a:tc>
                  <a:txBody>
                    <a:bodyPr/>
                    <a:lstStyle/>
                    <a:p>
                      <a:pPr marL="274320" marR="0">
                        <a:spcBef>
                          <a:spcPts val="0"/>
                        </a:spcBef>
                        <a:spcAft>
                          <a:spcPts val="300"/>
                        </a:spcAft>
                      </a:pPr>
                      <a:r>
                        <a:rPr lang="en-US" sz="1200" dirty="0">
                          <a:effectLst/>
                        </a:rPr>
                        <a:t>What is Lina’s year to date earnings so far this year?</a:t>
                      </a:r>
                    </a:p>
                    <a:p>
                      <a:pPr marL="274320" marR="0">
                        <a:spcBef>
                          <a:spcPts val="0"/>
                        </a:spcBef>
                        <a:spcAft>
                          <a:spcPts val="300"/>
                        </a:spcAft>
                      </a:pPr>
                      <a:r>
                        <a:rPr lang="en-US" sz="1200" dirty="0">
                          <a:effectLst/>
                        </a:rPr>
                        <a:t>a. 1815.00</a:t>
                      </a:r>
                    </a:p>
                    <a:p>
                      <a:pPr marL="274320" marR="0">
                        <a:spcBef>
                          <a:spcPts val="0"/>
                        </a:spcBef>
                        <a:spcAft>
                          <a:spcPts val="300"/>
                        </a:spcAft>
                      </a:pPr>
                      <a:r>
                        <a:rPr lang="en-US" sz="1200" dirty="0">
                          <a:effectLst/>
                        </a:rPr>
                        <a:t>b. 13505.00</a:t>
                      </a:r>
                    </a:p>
                    <a:p>
                      <a:pPr marL="274320" marR="0">
                        <a:spcBef>
                          <a:spcPts val="0"/>
                        </a:spcBef>
                        <a:spcAft>
                          <a:spcPts val="0"/>
                        </a:spcAft>
                      </a:pPr>
                      <a:r>
                        <a:rPr lang="en-US" sz="1200" dirty="0">
                          <a:effectLst/>
                        </a:rPr>
                        <a:t>c. 11324.25 </a:t>
                      </a:r>
                      <a:endParaRPr lang="en-US" sz="1200" dirty="0">
                        <a:effectLst/>
                        <a:latin typeface="Times New Roman"/>
                        <a:ea typeface="Times New Roman"/>
                      </a:endParaRPr>
                    </a:p>
                  </a:txBody>
                  <a:tcPr marL="68580" marR="68580" marT="0" marB="0"/>
                </a:tc>
              </a:tr>
            </a:tbl>
          </a:graphicData>
        </a:graphic>
      </p:graphicFrame>
      <p:pic>
        <p:nvPicPr>
          <p:cNvPr id="7" name="image2.jpg"/>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2199" t="6105" r="2933" b="8139"/>
          <a:stretch/>
        </p:blipFill>
        <p:spPr bwMode="auto">
          <a:xfrm>
            <a:off x="1538286" y="1210962"/>
            <a:ext cx="6162675" cy="2809875"/>
          </a:xfrm>
          <a:prstGeom prst="rect">
            <a:avLst/>
          </a:prstGeom>
          <a:ln>
            <a:noFill/>
          </a:ln>
          <a:extLst>
            <a:ext uri="{53640926-AAD7-44D8-BBD7-CCE9431645EC}">
              <a14:shadowObscured xmlns:a14="http://schemas.microsoft.com/office/drawing/2010/main"/>
            </a:ext>
          </a:extLst>
        </p:spPr>
      </p:pic>
      <p:pic>
        <p:nvPicPr>
          <p:cNvPr id="6146" name="Picture 2" descr="C:\Users\Richard\Documents\Academic Senate\0 Academic Senate Monthly\0 2018-19 fall spring\contextualized curriculum presenation\calculator 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56620" y="1591670"/>
            <a:ext cx="1335819" cy="166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01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b="1" dirty="0"/>
          </a:p>
        </p:txBody>
      </p:sp>
      <p:sp>
        <p:nvSpPr>
          <p:cNvPr id="3" name="Content Placeholder 2"/>
          <p:cNvSpPr>
            <a:spLocks noGrp="1"/>
          </p:cNvSpPr>
          <p:nvPr>
            <p:ph idx="1"/>
          </p:nvPr>
        </p:nvSpPr>
        <p:spPr>
          <a:xfrm>
            <a:off x="457200" y="1404257"/>
            <a:ext cx="8229600" cy="5072743"/>
          </a:xfrm>
        </p:spPr>
        <p:txBody>
          <a:bodyPr>
            <a:normAutofit/>
          </a:bodyPr>
          <a:lstStyle/>
          <a:p>
            <a:r>
              <a:rPr lang="en-US" dirty="0" smtClean="0"/>
              <a:t>60% of community college students enroll in at least one developmental course* </a:t>
            </a:r>
          </a:p>
          <a:p>
            <a:r>
              <a:rPr lang="en-US" dirty="0" smtClean="0"/>
              <a:t>“Since </a:t>
            </a:r>
            <a:r>
              <a:rPr lang="en-US" dirty="0"/>
              <a:t>the adoption of the Master Plan for Higher Education in 1960, the California Community Colleges, in addition to their primary missions of academic and vocational instruction, were also tasked to provide “remedial instruction for those in need of it</a:t>
            </a:r>
            <a:r>
              <a:rPr lang="en-US" dirty="0" smtClean="0"/>
              <a:t>.”**</a:t>
            </a:r>
          </a:p>
          <a:p>
            <a:r>
              <a:rPr lang="en-US" dirty="0" smtClean="0"/>
              <a:t>“1986</a:t>
            </a:r>
            <a:r>
              <a:rPr lang="en-US" dirty="0"/>
              <a:t>, title 5 regulations required that colleges employ multiple </a:t>
            </a:r>
            <a:r>
              <a:rPr lang="en-US" dirty="0" smtClean="0"/>
              <a:t>measures in </a:t>
            </a:r>
            <a:r>
              <a:rPr lang="en-US" dirty="0"/>
              <a:t>order to provide placement recommendations for </a:t>
            </a:r>
            <a:r>
              <a:rPr lang="en-US" dirty="0" smtClean="0"/>
              <a:t>students. “ </a:t>
            </a:r>
            <a:r>
              <a:rPr lang="en-US" dirty="0" smtClean="0"/>
              <a:t>**</a:t>
            </a:r>
            <a:endParaRPr lang="en-US" dirty="0" smtClean="0"/>
          </a:p>
          <a:p>
            <a:pPr marL="0" lvl="1" indent="0">
              <a:buNone/>
            </a:pPr>
            <a:endParaRPr lang="en-US" sz="1000" dirty="0" smtClean="0"/>
          </a:p>
          <a:p>
            <a:pPr marL="0" lvl="1" indent="0">
              <a:buNone/>
            </a:pPr>
            <a:endParaRPr lang="en-US" sz="1000" dirty="0"/>
          </a:p>
          <a:p>
            <a:pPr marL="0" lvl="1" indent="0">
              <a:buNone/>
            </a:pPr>
            <a:r>
              <a:rPr lang="en-US" sz="1000" dirty="0" smtClean="0"/>
              <a:t>*Retrieved </a:t>
            </a:r>
            <a:r>
              <a:rPr lang="en-US" sz="1000" dirty="0"/>
              <a:t>from </a:t>
            </a:r>
            <a:r>
              <a:rPr lang="en-US" sz="1000" dirty="0">
                <a:hlinkClick r:id="rId3"/>
              </a:rPr>
              <a:t>https://www.usatoday.com/story/news/nation/2013/07/25/stateline-remedial-education/2586013/</a:t>
            </a:r>
            <a:r>
              <a:rPr lang="en-US" sz="1000" dirty="0"/>
              <a:t> </a:t>
            </a:r>
            <a:endParaRPr lang="en-US" dirty="0"/>
          </a:p>
          <a:p>
            <a:pPr marL="0" indent="0">
              <a:buNone/>
            </a:pPr>
            <a:r>
              <a:rPr lang="en-US" sz="1100" dirty="0" smtClean="0"/>
              <a:t>**AA </a:t>
            </a:r>
            <a:r>
              <a:rPr lang="en-US" sz="1100" dirty="0"/>
              <a:t>18-40 June 11, 2018 Memo Retrieved from </a:t>
            </a:r>
            <a:r>
              <a:rPr lang="en-US" sz="1100" dirty="0">
                <a:hlinkClick r:id="rId4" invalidUrl="https://asccc.org/sites/default/files/AA 18-40 AB 705 Implementation Memorandum__0_0.pdf"/>
              </a:rPr>
              <a:t>https://asccc.org/sites/default/files/AA%2018-40%20AB%20705%20Implementation%20Memorandum__</a:t>
            </a:r>
            <a:r>
              <a:rPr lang="en-US" sz="1100" dirty="0" smtClean="0">
                <a:hlinkClick r:id="rId5" invalidUrl="https://asccc.org/sites/default/files/AA 18-40 AB 705 Implementation Memorandum__0_0.pdf"/>
              </a:rPr>
              <a:t>0_0.pdf</a:t>
            </a:r>
            <a:r>
              <a:rPr lang="en-US" sz="1100" dirty="0" smtClean="0"/>
              <a:t> </a:t>
            </a:r>
            <a:endParaRPr lang="en-US" sz="1100" dirty="0"/>
          </a:p>
          <a:p>
            <a:pPr marL="0" indent="0">
              <a:buNone/>
            </a:pPr>
            <a:endParaRPr lang="en-US" dirty="0"/>
          </a:p>
        </p:txBody>
      </p:sp>
    </p:spTree>
    <p:extLst>
      <p:ext uri="{BB962C8B-B14F-4D97-AF65-F5344CB8AC3E}">
        <p14:creationId xmlns:p14="http://schemas.microsoft.com/office/powerpoint/2010/main" val="1875439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Elements of Contextualized Learning</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Faculty collaboration</a:t>
            </a:r>
          </a:p>
          <a:p>
            <a:endParaRPr lang="en-US" dirty="0"/>
          </a:p>
          <a:p>
            <a:r>
              <a:rPr lang="en-US" dirty="0" smtClean="0"/>
              <a:t>Curriculum/Instructional Material Development</a:t>
            </a:r>
          </a:p>
          <a:p>
            <a:endParaRPr lang="en-US" dirty="0"/>
          </a:p>
          <a:p>
            <a:r>
              <a:rPr lang="en-US" dirty="0" smtClean="0"/>
              <a:t>Relevant context</a:t>
            </a:r>
          </a:p>
          <a:p>
            <a:endParaRPr lang="en-US" dirty="0"/>
          </a:p>
          <a:p>
            <a:r>
              <a:rPr lang="en-US" dirty="0" smtClean="0"/>
              <a:t>Interactive teaching</a:t>
            </a:r>
          </a:p>
          <a:p>
            <a:endParaRPr lang="en-US" dirty="0"/>
          </a:p>
          <a:p>
            <a:r>
              <a:rPr lang="en-US" dirty="0" smtClean="0"/>
              <a:t>Professional development</a:t>
            </a:r>
          </a:p>
          <a:p>
            <a:endParaRPr lang="en-US" dirty="0"/>
          </a:p>
          <a:p>
            <a:r>
              <a:rPr lang="en-US" dirty="0" smtClean="0"/>
              <a:t>Institutional support</a:t>
            </a:r>
            <a:br>
              <a:rPr lang="en-US" dirty="0" smtClean="0"/>
            </a:br>
            <a:endParaRPr lang="en-US" dirty="0" smtClean="0"/>
          </a:p>
          <a:p>
            <a:r>
              <a:rPr lang="en-US" dirty="0" smtClean="0"/>
              <a:t>Continuous improvement</a:t>
            </a:r>
          </a:p>
          <a:p>
            <a:endParaRPr lang="en-US" dirty="0"/>
          </a:p>
          <a:p>
            <a:r>
              <a:rPr lang="en-US" dirty="0" smtClean="0"/>
              <a:t>Improved outcomes</a:t>
            </a:r>
            <a:endParaRPr lang="en-US" dirty="0"/>
          </a:p>
        </p:txBody>
      </p:sp>
    </p:spTree>
    <p:extLst>
      <p:ext uri="{BB962C8B-B14F-4D97-AF65-F5344CB8AC3E}">
        <p14:creationId xmlns:p14="http://schemas.microsoft.com/office/powerpoint/2010/main" val="672378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6142"/>
          </a:xfrm>
        </p:spPr>
        <p:txBody>
          <a:bodyPr>
            <a:normAutofit fontScale="90000"/>
          </a:bodyPr>
          <a:lstStyle/>
          <a:p>
            <a:r>
              <a:rPr lang="en-US" b="1" dirty="0" smtClean="0">
                <a:solidFill>
                  <a:schemeClr val="tx1"/>
                </a:solidFill>
              </a:rPr>
              <a:t>Exploring </a:t>
            </a:r>
            <a:r>
              <a:rPr lang="en-US" b="1" dirty="0">
                <a:solidFill>
                  <a:schemeClr val="tx1"/>
                </a:solidFill>
              </a:rPr>
              <a:t>ideas for partnering with English, math, and ESL </a:t>
            </a:r>
            <a:r>
              <a:rPr lang="en-US" b="1" dirty="0" smtClean="0">
                <a:solidFill>
                  <a:schemeClr val="tx1"/>
                </a:solidFill>
              </a:rPr>
              <a:t>colleagues</a:t>
            </a:r>
            <a:endParaRPr lang="en-US" b="1" dirty="0"/>
          </a:p>
        </p:txBody>
      </p:sp>
      <p:sp>
        <p:nvSpPr>
          <p:cNvPr id="3" name="Content Placeholder 2"/>
          <p:cNvSpPr>
            <a:spLocks noGrp="1"/>
          </p:cNvSpPr>
          <p:nvPr>
            <p:ph idx="1"/>
          </p:nvPr>
        </p:nvSpPr>
        <p:spPr>
          <a:xfrm>
            <a:off x="457200" y="1729048"/>
            <a:ext cx="8229600" cy="4747952"/>
          </a:xfrm>
        </p:spPr>
        <p:txBody>
          <a:bodyPr/>
          <a:lstStyle/>
          <a:p>
            <a:r>
              <a:rPr lang="en-US" dirty="0" smtClean="0"/>
              <a:t>Partner to </a:t>
            </a:r>
            <a:r>
              <a:rPr lang="en-US" dirty="0"/>
              <a:t>contextualize learning in order to enhance student performance and </a:t>
            </a:r>
            <a:r>
              <a:rPr lang="en-US" dirty="0" smtClean="0"/>
              <a:t>success</a:t>
            </a:r>
          </a:p>
          <a:p>
            <a:endParaRPr lang="en-US" dirty="0"/>
          </a:p>
          <a:p>
            <a:r>
              <a:rPr lang="en-US" dirty="0" smtClean="0"/>
              <a:t>My story with ESL Linked Courses &amp; Child Development</a:t>
            </a:r>
          </a:p>
          <a:p>
            <a:endParaRPr lang="en-US" dirty="0"/>
          </a:p>
          <a:p>
            <a:r>
              <a:rPr lang="en-US" dirty="0" smtClean="0"/>
              <a:t>Example in English &amp; Math (from participants)</a:t>
            </a:r>
          </a:p>
          <a:p>
            <a:endParaRPr lang="en-US" dirty="0"/>
          </a:p>
          <a:p>
            <a:r>
              <a:rPr lang="en-US" dirty="0" smtClean="0"/>
              <a:t>Washington Integrated Basic Skills and Training (I-Best) Video</a:t>
            </a:r>
          </a:p>
          <a:p>
            <a:pPr marL="0" indent="0">
              <a:buNone/>
            </a:pPr>
            <a:r>
              <a:rPr lang="en-US" dirty="0">
                <a:hlinkClick r:id="rId2"/>
              </a:rPr>
              <a:t>https://www.sbctc.edu/colleges-staff/programs-services/i-best</a:t>
            </a:r>
            <a:r>
              <a:rPr lang="en-US" dirty="0" smtClean="0">
                <a:hlinkClick r:id="rId2"/>
              </a:rPr>
              <a:t>/</a:t>
            </a:r>
            <a:r>
              <a:rPr lang="en-US" dirty="0" smtClean="0"/>
              <a:t> </a:t>
            </a:r>
            <a:endParaRPr lang="en-US" dirty="0"/>
          </a:p>
          <a:p>
            <a:endParaRPr lang="en-US" dirty="0"/>
          </a:p>
        </p:txBody>
      </p:sp>
    </p:spTree>
    <p:extLst>
      <p:ext uri="{BB962C8B-B14F-4D97-AF65-F5344CB8AC3E}">
        <p14:creationId xmlns:p14="http://schemas.microsoft.com/office/powerpoint/2010/main" val="2010980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hlinkClick r:id="rId3"/>
              </a:rPr>
              <a:t/>
            </a:r>
            <a:br>
              <a:rPr lang="en-US" dirty="0" smtClean="0">
                <a:hlinkClick r:id="rId3"/>
              </a:rPr>
            </a:br>
            <a:r>
              <a:rPr lang="en-US" dirty="0" smtClean="0">
                <a:hlinkClick r:id="rId3"/>
              </a:rPr>
              <a:t>https</a:t>
            </a:r>
            <a:r>
              <a:rPr lang="en-US" dirty="0">
                <a:hlinkClick r:id="rId3"/>
              </a:rPr>
              <a:t>://youtu.be/A_xoRJGODU0</a:t>
            </a:r>
            <a:r>
              <a:rPr lang="en-US" dirty="0"/>
              <a:t>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725832"/>
            <a:ext cx="8229600" cy="4625536"/>
          </a:xfrm>
        </p:spPr>
      </p:pic>
    </p:spTree>
    <p:extLst>
      <p:ext uri="{BB962C8B-B14F-4D97-AF65-F5344CB8AC3E}">
        <p14:creationId xmlns:p14="http://schemas.microsoft.com/office/powerpoint/2010/main" val="1154889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Impact on Student Outcomes: </a:t>
            </a:r>
            <a:br>
              <a:rPr lang="en-US" b="1" dirty="0" smtClean="0"/>
            </a:br>
            <a:r>
              <a:rPr lang="en-US" b="1" dirty="0" smtClean="0"/>
              <a:t>Key Questions</a:t>
            </a:r>
            <a:endParaRPr lang="en-US" b="1" dirty="0"/>
          </a:p>
        </p:txBody>
      </p:sp>
      <p:sp>
        <p:nvSpPr>
          <p:cNvPr id="3" name="Content Placeholder 2"/>
          <p:cNvSpPr>
            <a:spLocks noGrp="1"/>
          </p:cNvSpPr>
          <p:nvPr>
            <p:ph idx="1"/>
          </p:nvPr>
        </p:nvSpPr>
        <p:spPr/>
        <p:txBody>
          <a:bodyPr/>
          <a:lstStyle/>
          <a:p>
            <a:r>
              <a:rPr lang="en-US" dirty="0" smtClean="0"/>
              <a:t>How do we evaluate the impact on student outcomes? Longitudinal data on student success? </a:t>
            </a:r>
          </a:p>
          <a:p>
            <a:endParaRPr lang="en-US" dirty="0"/>
          </a:p>
          <a:p>
            <a:r>
              <a:rPr lang="en-US" dirty="0" smtClean="0"/>
              <a:t>How do we assess its effectiveness?</a:t>
            </a:r>
          </a:p>
          <a:p>
            <a:endParaRPr lang="en-US" dirty="0"/>
          </a:p>
          <a:p>
            <a:r>
              <a:rPr lang="en-US" dirty="0" smtClean="0"/>
              <a:t>What longitudinal data can be evaluated to determine if this strategy is preparing workers for specific jobs?</a:t>
            </a:r>
            <a:endParaRPr lang="en-US" dirty="0"/>
          </a:p>
        </p:txBody>
      </p:sp>
    </p:spTree>
    <p:extLst>
      <p:ext uri="{BB962C8B-B14F-4D97-AF65-F5344CB8AC3E}">
        <p14:creationId xmlns:p14="http://schemas.microsoft.com/office/powerpoint/2010/main" val="443288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tps://stopthethyroidmadness.com/images/STTM-questions-answer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30929" y="473529"/>
            <a:ext cx="4016828" cy="602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5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a:t>
            </a:r>
            <a:r>
              <a:rPr lang="en-US" smtClean="0"/>
              <a:t>information contact:</a:t>
            </a:r>
            <a:endParaRPr lang="en-US" dirty="0"/>
          </a:p>
        </p:txBody>
      </p:sp>
      <p:sp>
        <p:nvSpPr>
          <p:cNvPr id="3" name="Content Placeholder 2"/>
          <p:cNvSpPr>
            <a:spLocks noGrp="1"/>
          </p:cNvSpPr>
          <p:nvPr>
            <p:ph idx="1"/>
          </p:nvPr>
        </p:nvSpPr>
        <p:spPr/>
        <p:txBody>
          <a:bodyPr>
            <a:normAutofit/>
          </a:bodyPr>
          <a:lstStyle/>
          <a:p>
            <a:pPr marL="0" indent="0">
              <a:buNone/>
            </a:pPr>
            <a:r>
              <a:rPr lang="en-US" sz="4000" i="1" smtClean="0"/>
              <a:t>Mayra Cruz, M.A.</a:t>
            </a:r>
            <a:endParaRPr lang="en-US" sz="4000" i="1" dirty="0" smtClean="0"/>
          </a:p>
          <a:p>
            <a:pPr marL="0" indent="0">
              <a:buNone/>
            </a:pPr>
            <a:r>
              <a:rPr lang="en-US" sz="4000" dirty="0" smtClean="0">
                <a:hlinkClick r:id="rId2"/>
              </a:rPr>
              <a:t>cruzmayra@deanza.edu</a:t>
            </a:r>
            <a:r>
              <a:rPr lang="en-US" sz="4000" dirty="0" smtClean="0"/>
              <a:t>  </a:t>
            </a:r>
          </a:p>
          <a:p>
            <a:pPr marL="0" indent="0">
              <a:buNone/>
            </a:pPr>
            <a:r>
              <a:rPr lang="en-US" sz="2800" dirty="0" smtClean="0"/>
              <a:t>Area </a:t>
            </a:r>
            <a:r>
              <a:rPr lang="en-US" sz="2800" dirty="0"/>
              <a:t>B Representative </a:t>
            </a:r>
            <a:r>
              <a:rPr lang="en-US" sz="2800" dirty="0" smtClean="0"/>
              <a:t>ASCCC</a:t>
            </a:r>
          </a:p>
          <a:p>
            <a:pPr marL="0" indent="0">
              <a:buNone/>
            </a:pPr>
            <a:endParaRPr lang="en-US" sz="2800" dirty="0"/>
          </a:p>
          <a:p>
            <a:pPr marL="0" indent="0">
              <a:buNone/>
            </a:pPr>
            <a:r>
              <a:rPr lang="en-US" sz="4400" i="1" dirty="0"/>
              <a:t>Richard </a:t>
            </a:r>
            <a:r>
              <a:rPr lang="en-US" sz="4400" i="1" dirty="0" smtClean="0"/>
              <a:t>Weinroth, </a:t>
            </a:r>
            <a:r>
              <a:rPr lang="en-US" sz="4400" i="1" dirty="0" err="1" smtClean="0"/>
              <a:t>Ed.D</a:t>
            </a:r>
            <a:r>
              <a:rPr lang="en-US" sz="4400" i="1" dirty="0" smtClean="0"/>
              <a:t>.</a:t>
            </a:r>
          </a:p>
          <a:p>
            <a:pPr marL="0" indent="0">
              <a:buNone/>
            </a:pPr>
            <a:r>
              <a:rPr lang="en-US" sz="4400" dirty="0" smtClean="0">
                <a:hlinkClick r:id="rId3"/>
              </a:rPr>
              <a:t>rweinroth@sdccd.edu</a:t>
            </a:r>
            <a:endParaRPr lang="en-US" sz="4400" dirty="0" smtClean="0"/>
          </a:p>
          <a:p>
            <a:pPr marL="0" indent="0">
              <a:buNone/>
            </a:pPr>
            <a:r>
              <a:rPr lang="en-US" sz="2800" dirty="0" smtClean="0"/>
              <a:t>San Diego Continuing Education</a:t>
            </a:r>
            <a:endParaRPr lang="en-US" sz="2800" dirty="0"/>
          </a:p>
          <a:p>
            <a:endParaRPr lang="en-US" dirty="0"/>
          </a:p>
        </p:txBody>
      </p:sp>
    </p:spTree>
    <p:extLst>
      <p:ext uri="{BB962C8B-B14F-4D97-AF65-F5344CB8AC3E}">
        <p14:creationId xmlns:p14="http://schemas.microsoft.com/office/powerpoint/2010/main" val="1052886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normAutofit lnSpcReduction="10000"/>
          </a:bodyPr>
          <a:lstStyle/>
          <a:p>
            <a:r>
              <a:rPr lang="en-US" dirty="0" smtClean="0"/>
              <a:t>ASCCC (Spring 2009) Contextualized Teaching &amp; Learning: A Faculty Primer  A Review of the literature and faculty practices with implications for California community colleges </a:t>
            </a:r>
            <a:r>
              <a:rPr lang="en-US" dirty="0"/>
              <a:t>practitioners. </a:t>
            </a:r>
            <a:r>
              <a:rPr lang="en-US" dirty="0">
                <a:hlinkClick r:id="rId2"/>
              </a:rPr>
              <a:t>https://</a:t>
            </a:r>
            <a:r>
              <a:rPr lang="en-US" dirty="0" smtClean="0">
                <a:hlinkClick r:id="rId2"/>
              </a:rPr>
              <a:t>www.asccc.org/papers/contextualized-teaching-learning-faculty-primer</a:t>
            </a:r>
            <a:r>
              <a:rPr lang="en-US" dirty="0" smtClean="0"/>
              <a:t>  </a:t>
            </a:r>
            <a:endParaRPr lang="en-US" dirty="0"/>
          </a:p>
          <a:p>
            <a:r>
              <a:rPr lang="en-US" dirty="0" smtClean="0"/>
              <a:t>Kolb, Alice Y. </a:t>
            </a:r>
            <a:r>
              <a:rPr lang="en-US" dirty="0"/>
              <a:t>&amp; </a:t>
            </a:r>
            <a:r>
              <a:rPr lang="en-US" dirty="0" smtClean="0"/>
              <a:t>Kolb, David A. 2017 Experiential </a:t>
            </a:r>
            <a:r>
              <a:rPr lang="en-US" dirty="0"/>
              <a:t>Learning Theory as a Guide for Experiential Educators in Higher </a:t>
            </a:r>
            <a:r>
              <a:rPr lang="en-US" dirty="0" smtClean="0"/>
              <a:t>Education. </a:t>
            </a:r>
            <a:r>
              <a:rPr lang="en-US" i="1" dirty="0"/>
              <a:t>ELTHE: A Journal for Engaged Educators</a:t>
            </a:r>
            <a:r>
              <a:rPr lang="en-US" dirty="0"/>
              <a:t>, Vol. 1, No. 1, pp. 7–4400 </a:t>
            </a:r>
          </a:p>
          <a:p>
            <a:endParaRPr lang="en-US" dirty="0"/>
          </a:p>
          <a:p>
            <a:pPr marL="0" indent="0">
              <a:buNone/>
            </a:pPr>
            <a:r>
              <a:rPr lang="en-US" dirty="0"/>
              <a:t>  </a:t>
            </a:r>
            <a:br>
              <a:rPr lang="en-US" dirty="0"/>
            </a:br>
            <a:endParaRPr lang="en-US" dirty="0"/>
          </a:p>
        </p:txBody>
      </p:sp>
    </p:spTree>
    <p:extLst>
      <p:ext uri="{BB962C8B-B14F-4D97-AF65-F5344CB8AC3E}">
        <p14:creationId xmlns:p14="http://schemas.microsoft.com/office/powerpoint/2010/main" val="37101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contact:</a:t>
            </a:r>
            <a:endParaRPr lang="en-US" dirty="0"/>
          </a:p>
        </p:txBody>
      </p:sp>
      <p:sp>
        <p:nvSpPr>
          <p:cNvPr id="3" name="Content Placeholder 2"/>
          <p:cNvSpPr>
            <a:spLocks noGrp="1"/>
          </p:cNvSpPr>
          <p:nvPr>
            <p:ph idx="1"/>
          </p:nvPr>
        </p:nvSpPr>
        <p:spPr/>
        <p:txBody>
          <a:bodyPr/>
          <a:lstStyle/>
          <a:p>
            <a:pPr marL="0" indent="0">
              <a:buNone/>
            </a:pPr>
            <a:r>
              <a:rPr lang="en-US" sz="4000" i="1" dirty="0" smtClean="0"/>
              <a:t>Mayra Cruz</a:t>
            </a:r>
          </a:p>
          <a:p>
            <a:pPr marL="0" indent="0">
              <a:buNone/>
            </a:pPr>
            <a:r>
              <a:rPr lang="en-US" sz="4000" dirty="0" smtClean="0">
                <a:hlinkClick r:id="rId2"/>
              </a:rPr>
              <a:t>cruzmayra@deanza.edu</a:t>
            </a:r>
            <a:r>
              <a:rPr lang="en-US" sz="4000" dirty="0" smtClean="0"/>
              <a:t>  </a:t>
            </a:r>
          </a:p>
          <a:p>
            <a:pPr marL="0" indent="0">
              <a:buNone/>
            </a:pPr>
            <a:r>
              <a:rPr lang="en-US" sz="2800" dirty="0" smtClean="0"/>
              <a:t>Area </a:t>
            </a:r>
            <a:r>
              <a:rPr lang="en-US" sz="2800" dirty="0"/>
              <a:t>B Representative ASCCC</a:t>
            </a:r>
          </a:p>
          <a:p>
            <a:endParaRPr lang="en-US" dirty="0"/>
          </a:p>
        </p:txBody>
      </p:sp>
    </p:spTree>
    <p:extLst>
      <p:ext uri="{BB962C8B-B14F-4D97-AF65-F5344CB8AC3E}">
        <p14:creationId xmlns:p14="http://schemas.microsoft.com/office/powerpoint/2010/main" val="62196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015"/>
            <a:ext cx="8229600" cy="5944985"/>
          </a:xfrm>
        </p:spPr>
        <p:txBody>
          <a:bodyPr>
            <a:normAutofit fontScale="92500"/>
          </a:bodyPr>
          <a:lstStyle/>
          <a:p>
            <a:r>
              <a:rPr lang="en-US" dirty="0" smtClean="0"/>
              <a:t>“In the </a:t>
            </a:r>
            <a:r>
              <a:rPr lang="en-US" dirty="0"/>
              <a:t>late 1990s and early 2000s when there was a significant growth in the development of English, English as a Second Language (ESL), and mathematics course sequences designed to address students’ perceived skill gaps in order to help them be more prepared for college-level course </a:t>
            </a:r>
            <a:r>
              <a:rPr lang="en-US" dirty="0" smtClean="0"/>
              <a:t>work.”*</a:t>
            </a:r>
          </a:p>
          <a:p>
            <a:endParaRPr lang="en-US" dirty="0"/>
          </a:p>
          <a:p>
            <a:r>
              <a:rPr lang="en-US" dirty="0" smtClean="0"/>
              <a:t>“</a:t>
            </a:r>
            <a:r>
              <a:rPr lang="en-US" dirty="0" err="1" smtClean="0"/>
              <a:t>Scaffolded</a:t>
            </a:r>
            <a:r>
              <a:rPr lang="en-US" dirty="0" smtClean="0"/>
              <a:t> </a:t>
            </a:r>
            <a:r>
              <a:rPr lang="en-US" dirty="0"/>
              <a:t>course sequences were designed by faculty as a way to build student success by developing a foundation that would logically lead to transfer-level course success and ultimately college graduation and completion</a:t>
            </a:r>
            <a:r>
              <a:rPr lang="en-US" dirty="0" smtClean="0"/>
              <a:t>.”* </a:t>
            </a:r>
          </a:p>
          <a:p>
            <a:endParaRPr lang="en-US" dirty="0"/>
          </a:p>
          <a:p>
            <a:r>
              <a:rPr lang="en-US" dirty="0" smtClean="0"/>
              <a:t>“This </a:t>
            </a:r>
            <a:r>
              <a:rPr lang="en-US" dirty="0"/>
              <a:t>approach also did not yield successful results as expected</a:t>
            </a:r>
            <a:r>
              <a:rPr lang="en-US" dirty="0" smtClean="0"/>
              <a:t>.”* </a:t>
            </a:r>
          </a:p>
          <a:p>
            <a:pPr marL="0" indent="0">
              <a:buNone/>
            </a:pPr>
            <a:r>
              <a:rPr lang="en-US" dirty="0" smtClean="0"/>
              <a:t> </a:t>
            </a:r>
          </a:p>
          <a:p>
            <a:pPr marL="0" indent="0">
              <a:buNone/>
            </a:pPr>
            <a:r>
              <a:rPr lang="en-US" sz="1100" dirty="0" smtClean="0"/>
              <a:t>*AA </a:t>
            </a:r>
            <a:r>
              <a:rPr lang="en-US" sz="1100" dirty="0"/>
              <a:t>18-40 June 11, 2018 Memo Retrieved from </a:t>
            </a:r>
            <a:r>
              <a:rPr lang="en-US" sz="1100" dirty="0">
                <a:hlinkClick r:id="rId3" invalidUrl="https://asccc.org/sites/default/files/AA 18-40 AB 705 Implementation Memorandum__0_0.pdf"/>
              </a:rPr>
              <a:t>https://asccc.org/sites/default/files/AA%2018-40%20AB%20705%20Implementation%20Memorandum__</a:t>
            </a:r>
            <a:r>
              <a:rPr lang="en-US" sz="1100" dirty="0" smtClean="0">
                <a:hlinkClick r:id="rId4" invalidUrl="https://asccc.org/sites/default/files/AA 18-40 AB 705 Implementation Memorandum__0_0.pdf"/>
              </a:rPr>
              <a:t>0_0.pdf</a:t>
            </a:r>
            <a:r>
              <a:rPr lang="en-US" sz="1100" dirty="0" smtClean="0"/>
              <a:t> </a:t>
            </a:r>
            <a:endParaRPr lang="en-US" sz="1100" dirty="0"/>
          </a:p>
          <a:p>
            <a:pPr marL="0" indent="0">
              <a:buNone/>
            </a:pPr>
            <a:endParaRPr lang="en-US" dirty="0"/>
          </a:p>
        </p:txBody>
      </p:sp>
    </p:spTree>
    <p:extLst>
      <p:ext uri="{BB962C8B-B14F-4D97-AF65-F5344CB8AC3E}">
        <p14:creationId xmlns:p14="http://schemas.microsoft.com/office/powerpoint/2010/main" val="798033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 705:  Impetus &amp; Opportunity</a:t>
            </a:r>
            <a:endParaRPr lang="en-US" b="1" dirty="0"/>
          </a:p>
        </p:txBody>
      </p:sp>
      <p:sp>
        <p:nvSpPr>
          <p:cNvPr id="3" name="Content Placeholder 2"/>
          <p:cNvSpPr>
            <a:spLocks noGrp="1"/>
          </p:cNvSpPr>
          <p:nvPr>
            <p:ph idx="1"/>
          </p:nvPr>
        </p:nvSpPr>
        <p:spPr>
          <a:xfrm>
            <a:off x="457200" y="1524001"/>
            <a:ext cx="8229600" cy="5089070"/>
          </a:xfrm>
        </p:spPr>
        <p:txBody>
          <a:bodyPr>
            <a:normAutofit fontScale="92500" lnSpcReduction="10000"/>
          </a:bodyPr>
          <a:lstStyle/>
          <a:p>
            <a:r>
              <a:rPr lang="en-US" i="1" dirty="0"/>
              <a:t>AB 705 requires community college districts to maximize the probability that a student will enter and complete transfer-level coursework in math and English within a one-year timeframe by utilizing assessment measures that include high school performance to achieve this goal</a:t>
            </a:r>
            <a:r>
              <a:rPr lang="en-US" i="1" dirty="0" smtClean="0"/>
              <a:t>.</a:t>
            </a:r>
          </a:p>
          <a:p>
            <a:pPr lvl="0"/>
            <a:r>
              <a:rPr lang="en-US" dirty="0" smtClean="0"/>
              <a:t>Vision for Success Outcomes</a:t>
            </a:r>
          </a:p>
          <a:p>
            <a:pPr marL="457200" lvl="0" indent="-457200">
              <a:buFont typeface="+mj-lt"/>
              <a:buAutoNum type="arabicPeriod"/>
            </a:pPr>
            <a:r>
              <a:rPr lang="en-US" dirty="0" smtClean="0"/>
              <a:t>Outcomes Increase </a:t>
            </a:r>
            <a:r>
              <a:rPr lang="en-US" dirty="0"/>
              <a:t>the numbers of students who enter and complete transfer-level English and mathematics/quantitative reasoning in one year</a:t>
            </a:r>
          </a:p>
          <a:p>
            <a:pPr marL="457200" lvl="0" indent="-457200">
              <a:buFont typeface="+mj-lt"/>
              <a:buAutoNum type="arabicPeriod"/>
            </a:pPr>
            <a:r>
              <a:rPr lang="en-US" dirty="0"/>
              <a:t>Minimize the disproportionate impact on students created through inaccurate placement processes</a:t>
            </a:r>
          </a:p>
          <a:p>
            <a:pPr marL="457200" lvl="0" indent="-457200">
              <a:buFont typeface="+mj-lt"/>
              <a:buAutoNum type="arabicPeriod"/>
            </a:pPr>
            <a:r>
              <a:rPr lang="en-US" dirty="0"/>
              <a:t>Increase the number of students completing transfer-level English within three </a:t>
            </a:r>
            <a:r>
              <a:rPr lang="en-US" dirty="0" smtClean="0"/>
              <a:t>years</a:t>
            </a:r>
          </a:p>
          <a:p>
            <a:pPr marL="0" lvl="0" indent="0">
              <a:buNone/>
            </a:pPr>
            <a:endParaRPr lang="en-US" dirty="0" smtClean="0"/>
          </a:p>
          <a:p>
            <a:pPr marL="0" indent="0">
              <a:buNone/>
            </a:pPr>
            <a:r>
              <a:rPr lang="en-US" sz="1300" dirty="0"/>
              <a:t>AA 18-40 June 11, 2018 Memo Retrieved from </a:t>
            </a:r>
            <a:r>
              <a:rPr lang="en-US" sz="1300" dirty="0">
                <a:hlinkClick r:id="rId3" invalidUrl="https://asccc.org/sites/default/files/AA 18-40 AB 705 Implementation Memorandum__0_0.pdf"/>
              </a:rPr>
              <a:t>https://asccc.org/sites/default/files/AA%2018-40%20AB%20705%20Implementation%20Memorandum__</a:t>
            </a:r>
            <a:r>
              <a:rPr lang="en-US" sz="1300" dirty="0">
                <a:hlinkClick r:id="rId4" invalidUrl="https://asccc.org/sites/default/files/AA 18-40 AB 705 Implementation Memorandum__0_0.pdf"/>
              </a:rPr>
              <a:t>0_0.pdf</a:t>
            </a:r>
            <a:r>
              <a:rPr lang="en-US" sz="1300" dirty="0"/>
              <a:t> </a:t>
            </a:r>
          </a:p>
          <a:p>
            <a:pPr marL="0" indent="0">
              <a:buNone/>
            </a:pPr>
            <a:endParaRPr lang="en-US" dirty="0"/>
          </a:p>
        </p:txBody>
      </p:sp>
    </p:spTree>
    <p:extLst>
      <p:ext uri="{BB962C8B-B14F-4D97-AF65-F5344CB8AC3E}">
        <p14:creationId xmlns:p14="http://schemas.microsoft.com/office/powerpoint/2010/main" val="177358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rishtimes.com/polopoly_fs/1.2381079.1444146150%21/image/image.jpg_gen/derivatives/box_620_33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8" y="923249"/>
            <a:ext cx="8292071" cy="441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69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An Effective </a:t>
            </a:r>
            <a:r>
              <a:rPr lang="en-US" sz="3200" b="1" dirty="0" smtClean="0"/>
              <a:t>Practice: </a:t>
            </a:r>
            <a:br>
              <a:rPr lang="en-US" sz="3200" b="1" dirty="0" smtClean="0"/>
            </a:br>
            <a:r>
              <a:rPr lang="en-US" sz="3200" b="1" dirty="0" smtClean="0"/>
              <a:t>Roots &amp; Story of Contextualized Learning</a:t>
            </a:r>
            <a:endParaRPr lang="en-US" sz="3200" b="1" dirty="0"/>
          </a:p>
        </p:txBody>
      </p:sp>
      <p:sp>
        <p:nvSpPr>
          <p:cNvPr id="3" name="Content Placeholder 2"/>
          <p:cNvSpPr>
            <a:spLocks noGrp="1"/>
          </p:cNvSpPr>
          <p:nvPr>
            <p:ph idx="1"/>
          </p:nvPr>
        </p:nvSpPr>
        <p:spPr>
          <a:xfrm>
            <a:off x="457200" y="1712422"/>
            <a:ext cx="8229600" cy="5020887"/>
          </a:xfrm>
        </p:spPr>
        <p:txBody>
          <a:bodyPr>
            <a:normAutofit/>
          </a:bodyPr>
          <a:lstStyle/>
          <a:p>
            <a:r>
              <a:rPr lang="en-US" dirty="0" smtClean="0">
                <a:solidFill>
                  <a:srgbClr val="112BDA"/>
                </a:solidFill>
              </a:rPr>
              <a:t>Progressive </a:t>
            </a:r>
            <a:r>
              <a:rPr lang="en-US" dirty="0">
                <a:solidFill>
                  <a:srgbClr val="112BDA"/>
                </a:solidFill>
              </a:rPr>
              <a:t>Era </a:t>
            </a:r>
            <a:r>
              <a:rPr lang="en-US" dirty="0" smtClean="0">
                <a:solidFill>
                  <a:srgbClr val="112BDA"/>
                </a:solidFill>
              </a:rPr>
              <a:t>1890-1950</a:t>
            </a:r>
          </a:p>
          <a:p>
            <a:pPr marL="0" indent="0">
              <a:buNone/>
            </a:pPr>
            <a:r>
              <a:rPr lang="en-US" dirty="0" smtClean="0"/>
              <a:t>John Dewey introduced experiential learning to make learning more meaningful to students</a:t>
            </a:r>
          </a:p>
          <a:p>
            <a:pPr marL="0" indent="0">
              <a:buNone/>
            </a:pPr>
            <a:endParaRPr lang="en-US" dirty="0" smtClean="0"/>
          </a:p>
          <a:p>
            <a:r>
              <a:rPr lang="en-US" dirty="0" smtClean="0"/>
              <a:t>  </a:t>
            </a:r>
            <a:r>
              <a:rPr lang="en-US" dirty="0" smtClean="0">
                <a:solidFill>
                  <a:srgbClr val="112BDA"/>
                </a:solidFill>
              </a:rPr>
              <a:t>1970s</a:t>
            </a:r>
          </a:p>
          <a:p>
            <a:pPr marL="0" indent="0">
              <a:buNone/>
            </a:pPr>
            <a:r>
              <a:rPr lang="en-US" i="1" dirty="0" smtClean="0"/>
              <a:t>Functional </a:t>
            </a:r>
            <a:r>
              <a:rPr lang="en-US" i="1" dirty="0"/>
              <a:t>context education</a:t>
            </a:r>
          </a:p>
          <a:p>
            <a:pPr marL="0" indent="0">
              <a:buNone/>
            </a:pPr>
            <a:r>
              <a:rPr lang="en-US" i="1" dirty="0" smtClean="0"/>
              <a:t>Literacy </a:t>
            </a:r>
            <a:r>
              <a:rPr lang="en-US" i="1" dirty="0"/>
              <a:t>task analysis </a:t>
            </a:r>
          </a:p>
          <a:p>
            <a:pPr marL="0" indent="0">
              <a:buNone/>
            </a:pPr>
            <a:endParaRPr lang="en-US" dirty="0" smtClean="0"/>
          </a:p>
        </p:txBody>
      </p:sp>
    </p:spTree>
    <p:extLst>
      <p:ext uri="{BB962C8B-B14F-4D97-AF65-F5344CB8AC3E}">
        <p14:creationId xmlns:p14="http://schemas.microsoft.com/office/powerpoint/2010/main" val="150932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5265"/>
            <a:ext cx="8229600" cy="5911735"/>
          </a:xfrm>
        </p:spPr>
        <p:txBody>
          <a:bodyPr>
            <a:normAutofit/>
          </a:bodyPr>
          <a:lstStyle/>
          <a:p>
            <a:pPr marL="0" indent="0">
              <a:buNone/>
            </a:pPr>
            <a:endParaRPr lang="en-US" dirty="0"/>
          </a:p>
          <a:p>
            <a:r>
              <a:rPr lang="en-US" dirty="0" smtClean="0">
                <a:solidFill>
                  <a:srgbClr val="112BDA"/>
                </a:solidFill>
              </a:rPr>
              <a:t>1990</a:t>
            </a:r>
          </a:p>
          <a:p>
            <a:pPr marL="0" indent="0">
              <a:buNone/>
            </a:pPr>
            <a:r>
              <a:rPr lang="en-US" dirty="0" smtClean="0"/>
              <a:t>Creating intentional connecting between student academic preparation and workforce readiness</a:t>
            </a:r>
          </a:p>
          <a:p>
            <a:pPr marL="0" indent="0">
              <a:buNone/>
            </a:pPr>
            <a:r>
              <a:rPr lang="en-US" dirty="0" smtClean="0"/>
              <a:t>1990 Secretary Commission on A</a:t>
            </a:r>
            <a:r>
              <a:rPr lang="en-US" dirty="0"/>
              <a:t>chieving Necessary Skills (</a:t>
            </a:r>
            <a:r>
              <a:rPr lang="en-US" dirty="0" smtClean="0"/>
              <a:t>SCANs), School-to-work Initiatives Act &amp; Carl D. Perkins Career &amp; Technical Education Act</a:t>
            </a:r>
          </a:p>
          <a:p>
            <a:pPr marL="0" indent="0">
              <a:buNone/>
            </a:pPr>
            <a:endParaRPr lang="en-US" dirty="0"/>
          </a:p>
          <a:p>
            <a:r>
              <a:rPr lang="en-US" dirty="0">
                <a:solidFill>
                  <a:srgbClr val="112BDA"/>
                </a:solidFill>
              </a:rPr>
              <a:t>2001</a:t>
            </a:r>
          </a:p>
          <a:p>
            <a:pPr marL="0" indent="0">
              <a:buNone/>
            </a:pPr>
            <a:r>
              <a:rPr lang="en-US" dirty="0"/>
              <a:t>“A conception of teaching and learning that helps teacher relate subject matter to real world situations</a:t>
            </a:r>
            <a:r>
              <a:rPr lang="en-US" dirty="0" smtClean="0"/>
              <a:t>.”</a:t>
            </a:r>
            <a:endParaRPr lang="en-US" dirty="0"/>
          </a:p>
          <a:p>
            <a:pPr marL="0" indent="0">
              <a:buNone/>
            </a:pPr>
            <a:r>
              <a:rPr lang="en-US" dirty="0"/>
              <a:t>D</a:t>
            </a:r>
            <a:r>
              <a:rPr lang="en-US" dirty="0" smtClean="0"/>
              <a:t>iverse </a:t>
            </a:r>
            <a:r>
              <a:rPr lang="en-US" dirty="0"/>
              <a:t>family of instructional strategies </a:t>
            </a:r>
            <a:r>
              <a:rPr lang="en-US" dirty="0" smtClean="0"/>
              <a:t>were designed</a:t>
            </a:r>
            <a:endParaRPr lang="en-US" dirty="0"/>
          </a:p>
        </p:txBody>
      </p:sp>
    </p:spTree>
    <p:extLst>
      <p:ext uri="{BB962C8B-B14F-4D97-AF65-F5344CB8AC3E}">
        <p14:creationId xmlns:p14="http://schemas.microsoft.com/office/powerpoint/2010/main" val="103785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860" y="498475"/>
            <a:ext cx="6864956" cy="5994400"/>
          </a:xfrm>
        </p:spPr>
      </p:pic>
    </p:spTree>
    <p:extLst>
      <p:ext uri="{BB962C8B-B14F-4D97-AF65-F5344CB8AC3E}">
        <p14:creationId xmlns:p14="http://schemas.microsoft.com/office/powerpoint/2010/main" val="133803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6"/>
            <a:ext cx="8229600" cy="1230284"/>
          </a:xfrm>
        </p:spPr>
        <p:txBody>
          <a:bodyPr>
            <a:noAutofit/>
          </a:bodyPr>
          <a:lstStyle/>
          <a:p>
            <a:r>
              <a:rPr lang="en-US" sz="2800" dirty="0"/>
              <a:t/>
            </a:r>
            <a:br>
              <a:rPr lang="en-US" sz="2800" dirty="0"/>
            </a:br>
            <a:r>
              <a:rPr lang="en-US" sz="3200" b="1" dirty="0"/>
              <a:t>E</a:t>
            </a:r>
            <a:r>
              <a:rPr lang="en-US" sz="3200" b="1" dirty="0" smtClean="0"/>
              <a:t>xperiential learning framework &amp; concepts</a:t>
            </a:r>
            <a:r>
              <a:rPr lang="en-US" sz="2800" b="1" dirty="0" smtClean="0"/>
              <a:t/>
            </a:r>
            <a:br>
              <a:rPr lang="en-US" sz="2800" b="1" dirty="0" smtClean="0"/>
            </a:br>
            <a:r>
              <a:rPr lang="en-US" sz="2800" i="1" dirty="0" smtClean="0"/>
              <a:t> </a:t>
            </a:r>
            <a:r>
              <a:rPr lang="en-US" sz="2800" i="1" dirty="0"/>
              <a:t>in several of the many disciplines of higher education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6593" y="1812925"/>
            <a:ext cx="7270813" cy="4664075"/>
          </a:xfrm>
        </p:spPr>
      </p:pic>
    </p:spTree>
    <p:extLst>
      <p:ext uri="{BB962C8B-B14F-4D97-AF65-F5344CB8AC3E}">
        <p14:creationId xmlns:p14="http://schemas.microsoft.com/office/powerpoint/2010/main" val="1288152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6120</TotalTime>
  <Words>1553</Words>
  <Application>Microsoft Macintosh PowerPoint</Application>
  <PresentationFormat>On-screen Show (4:3)</PresentationFormat>
  <Paragraphs>225</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Times New Roman</vt:lpstr>
      <vt:lpstr>Arial</vt:lpstr>
      <vt:lpstr>Clarity</vt:lpstr>
      <vt:lpstr>Contextualized Curriculum</vt:lpstr>
      <vt:lpstr>Background</vt:lpstr>
      <vt:lpstr>PowerPoint Presentation</vt:lpstr>
      <vt:lpstr>AB 705:  Impetus &amp; Opportunity</vt:lpstr>
      <vt:lpstr>PowerPoint Presentation</vt:lpstr>
      <vt:lpstr>An Effective Practice:  Roots &amp; Story of Contextualized Learning</vt:lpstr>
      <vt:lpstr>PowerPoint Presentation</vt:lpstr>
      <vt:lpstr>PowerPoint Presentation</vt:lpstr>
      <vt:lpstr> Experiential learning framework &amp; concepts  in several of the many disciplines of higher education </vt:lpstr>
      <vt:lpstr>Learning Theories that Support Contextualized Learning</vt:lpstr>
      <vt:lpstr>Models for Implementation</vt:lpstr>
      <vt:lpstr>San Diego Continuing Education Certificate Programs</vt:lpstr>
      <vt:lpstr>San Diego Continuing Education  Welding Program</vt:lpstr>
      <vt:lpstr>San Diego Continuing Education  EL Civics Program</vt:lpstr>
      <vt:lpstr>EL Civics Program Student Guide</vt:lpstr>
      <vt:lpstr>EL Civics Program Student Guide</vt:lpstr>
      <vt:lpstr>Pre-Vocational ESL</vt:lpstr>
      <vt:lpstr>PS 4: Asking for a Promotion</vt:lpstr>
      <vt:lpstr>PS 4: Reading a Pay Stub</vt:lpstr>
      <vt:lpstr>Elements of Contextualized Learning</vt:lpstr>
      <vt:lpstr>Exploring ideas for partnering with English, math, and ESL colleagues</vt:lpstr>
      <vt:lpstr> https://youtu.be/A_xoRJGODU0  </vt:lpstr>
      <vt:lpstr>Impact on Student Outcomes:  Key Questions</vt:lpstr>
      <vt:lpstr>PowerPoint Presentation</vt:lpstr>
      <vt:lpstr>For more information contact:</vt:lpstr>
      <vt:lpstr>Resources</vt:lpstr>
      <vt:lpstr>For more information contact:</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Mayra Cruz</cp:lastModifiedBy>
  <cp:revision>161</cp:revision>
  <dcterms:created xsi:type="dcterms:W3CDTF">2015-10-21T19:14:41Z</dcterms:created>
  <dcterms:modified xsi:type="dcterms:W3CDTF">2019-04-26T16:06:39Z</dcterms:modified>
</cp:coreProperties>
</file>